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426" r:id="rId3"/>
    <p:sldId id="427" r:id="rId4"/>
    <p:sldId id="399" r:id="rId5"/>
    <p:sldId id="400" r:id="rId6"/>
    <p:sldId id="401" r:id="rId7"/>
    <p:sldId id="403" r:id="rId8"/>
    <p:sldId id="402" r:id="rId9"/>
    <p:sldId id="404" r:id="rId10"/>
    <p:sldId id="405" r:id="rId11"/>
    <p:sldId id="406" r:id="rId12"/>
    <p:sldId id="296" r:id="rId13"/>
    <p:sldId id="286" r:id="rId14"/>
    <p:sldId id="407" r:id="rId15"/>
    <p:sldId id="311" r:id="rId16"/>
    <p:sldId id="350" r:id="rId17"/>
    <p:sldId id="347" r:id="rId18"/>
    <p:sldId id="333" r:id="rId19"/>
    <p:sldId id="408" r:id="rId20"/>
    <p:sldId id="409" r:id="rId21"/>
    <p:sldId id="396" r:id="rId22"/>
    <p:sldId id="410" r:id="rId23"/>
    <p:sldId id="411" r:id="rId24"/>
    <p:sldId id="307" r:id="rId25"/>
    <p:sldId id="389" r:id="rId26"/>
    <p:sldId id="414" r:id="rId27"/>
    <p:sldId id="387" r:id="rId28"/>
    <p:sldId id="415" r:id="rId29"/>
    <p:sldId id="412" r:id="rId30"/>
    <p:sldId id="314" r:id="rId31"/>
    <p:sldId id="417" r:id="rId32"/>
    <p:sldId id="298" r:id="rId33"/>
    <p:sldId id="275" r:id="rId34"/>
    <p:sldId id="308" r:id="rId35"/>
    <p:sldId id="304" r:id="rId36"/>
    <p:sldId id="392" r:id="rId37"/>
    <p:sldId id="391" r:id="rId38"/>
    <p:sldId id="288" r:id="rId39"/>
    <p:sldId id="287" r:id="rId40"/>
    <p:sldId id="309" r:id="rId41"/>
    <p:sldId id="310" r:id="rId42"/>
    <p:sldId id="324" r:id="rId43"/>
    <p:sldId id="257" r:id="rId44"/>
    <p:sldId id="284" r:id="rId45"/>
    <p:sldId id="420" r:id="rId46"/>
    <p:sldId id="424" r:id="rId47"/>
    <p:sldId id="425" r:id="rId48"/>
    <p:sldId id="368" r:id="rId49"/>
    <p:sldId id="418" r:id="rId50"/>
    <p:sldId id="272" r:id="rId51"/>
    <p:sldId id="421" r:id="rId52"/>
    <p:sldId id="297" r:id="rId53"/>
    <p:sldId id="394" r:id="rId54"/>
    <p:sldId id="313" r:id="rId55"/>
    <p:sldId id="422" r:id="rId56"/>
    <p:sldId id="316" r:id="rId57"/>
    <p:sldId id="358" r:id="rId58"/>
    <p:sldId id="359" r:id="rId59"/>
    <p:sldId id="317" r:id="rId60"/>
    <p:sldId id="423" r:id="rId61"/>
  </p:sldIdLst>
  <p:sldSz cx="12192000" cy="6858000"/>
  <p:notesSz cx="6858000" cy="9144000"/>
  <p:photoAlbum/>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3399"/>
    <a:srgbClr val="FF6600"/>
    <a:srgbClr val="3333FF"/>
    <a:srgbClr val="FFFF66"/>
    <a:srgbClr val="0000FF"/>
    <a:srgbClr val="FFFF00"/>
    <a:srgbClr val="CC00FF"/>
    <a:srgbClr val="0080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672" y="114"/>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19A1AD7-7A61-4451-800B-18A85EEABB9A}"/>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xmlns="" id="{A95C7D8D-483A-4856-ACEE-791D7A2376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xmlns="" id="{BF9F542F-0A24-434D-8B3A-2244FB2816B1}"/>
              </a:ext>
            </a:extLst>
          </p:cNvPr>
          <p:cNvSpPr>
            <a:spLocks noGrp="1"/>
          </p:cNvSpPr>
          <p:nvPr>
            <p:ph type="dt" sz="half" idx="10"/>
          </p:nvPr>
        </p:nvSpPr>
        <p:spPr/>
        <p:txBody>
          <a:bodyPr/>
          <a:lstStyle/>
          <a:p>
            <a:fld id="{6F5CCD8B-39D8-457C-8E77-A1DB1FF180F7}" type="datetimeFigureOut">
              <a:rPr lang="ru-RU" smtClean="0"/>
              <a:t>26.03.2024</a:t>
            </a:fld>
            <a:endParaRPr lang="ru-RU"/>
          </a:p>
        </p:txBody>
      </p:sp>
      <p:sp>
        <p:nvSpPr>
          <p:cNvPr id="5" name="Нижний колонтитул 4">
            <a:extLst>
              <a:ext uri="{FF2B5EF4-FFF2-40B4-BE49-F238E27FC236}">
                <a16:creationId xmlns:a16="http://schemas.microsoft.com/office/drawing/2014/main" xmlns="" id="{2F718DE0-6F80-45F5-AFBB-94F9EAFC3C6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4556863D-6691-4B73-A40F-41920E10CB4B}"/>
              </a:ext>
            </a:extLst>
          </p:cNvPr>
          <p:cNvSpPr>
            <a:spLocks noGrp="1"/>
          </p:cNvSpPr>
          <p:nvPr>
            <p:ph type="sldNum" sz="quarter" idx="12"/>
          </p:nvPr>
        </p:nvSpPr>
        <p:spPr/>
        <p:txBody>
          <a:bodyPr/>
          <a:lstStyle/>
          <a:p>
            <a:fld id="{0D16322A-5ED2-417D-AEAC-FEF0FFCC5A0F}" type="slidenum">
              <a:rPr lang="ru-RU" smtClean="0"/>
              <a:t>‹#›</a:t>
            </a:fld>
            <a:endParaRPr lang="ru-RU"/>
          </a:p>
        </p:txBody>
      </p:sp>
    </p:spTree>
    <p:extLst>
      <p:ext uri="{BB962C8B-B14F-4D97-AF65-F5344CB8AC3E}">
        <p14:creationId xmlns:p14="http://schemas.microsoft.com/office/powerpoint/2010/main" val="1722781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350247B-C412-40DF-B889-463023FFBC41}"/>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xmlns="" id="{EB3AF953-DB9F-4C4E-B45C-5493F684F94F}"/>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D37794F1-7768-4BB4-9249-0B4C7A082837}"/>
              </a:ext>
            </a:extLst>
          </p:cNvPr>
          <p:cNvSpPr>
            <a:spLocks noGrp="1"/>
          </p:cNvSpPr>
          <p:nvPr>
            <p:ph type="dt" sz="half" idx="10"/>
          </p:nvPr>
        </p:nvSpPr>
        <p:spPr/>
        <p:txBody>
          <a:bodyPr/>
          <a:lstStyle/>
          <a:p>
            <a:fld id="{6F5CCD8B-39D8-457C-8E77-A1DB1FF180F7}" type="datetimeFigureOut">
              <a:rPr lang="ru-RU" smtClean="0"/>
              <a:t>26.03.2024</a:t>
            </a:fld>
            <a:endParaRPr lang="ru-RU"/>
          </a:p>
        </p:txBody>
      </p:sp>
      <p:sp>
        <p:nvSpPr>
          <p:cNvPr id="5" name="Нижний колонтитул 4">
            <a:extLst>
              <a:ext uri="{FF2B5EF4-FFF2-40B4-BE49-F238E27FC236}">
                <a16:creationId xmlns:a16="http://schemas.microsoft.com/office/drawing/2014/main" xmlns="" id="{F4956662-6779-46F2-9320-7C4C8371D1E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62EB2C06-4234-41E0-986E-36B0D2991EB7}"/>
              </a:ext>
            </a:extLst>
          </p:cNvPr>
          <p:cNvSpPr>
            <a:spLocks noGrp="1"/>
          </p:cNvSpPr>
          <p:nvPr>
            <p:ph type="sldNum" sz="quarter" idx="12"/>
          </p:nvPr>
        </p:nvSpPr>
        <p:spPr/>
        <p:txBody>
          <a:bodyPr/>
          <a:lstStyle/>
          <a:p>
            <a:fld id="{0D16322A-5ED2-417D-AEAC-FEF0FFCC5A0F}" type="slidenum">
              <a:rPr lang="ru-RU" smtClean="0"/>
              <a:t>‹#›</a:t>
            </a:fld>
            <a:endParaRPr lang="ru-RU"/>
          </a:p>
        </p:txBody>
      </p:sp>
    </p:spTree>
    <p:extLst>
      <p:ext uri="{BB962C8B-B14F-4D97-AF65-F5344CB8AC3E}">
        <p14:creationId xmlns:p14="http://schemas.microsoft.com/office/powerpoint/2010/main" val="188860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53FFE98F-2232-4C69-B145-497C7F2BF76B}"/>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xmlns="" id="{6E0E8CE9-9FD1-4E59-8A84-26B1F0C46D45}"/>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C4BCBDEB-49A8-4494-AE17-B5703E9151EE}"/>
              </a:ext>
            </a:extLst>
          </p:cNvPr>
          <p:cNvSpPr>
            <a:spLocks noGrp="1"/>
          </p:cNvSpPr>
          <p:nvPr>
            <p:ph type="dt" sz="half" idx="10"/>
          </p:nvPr>
        </p:nvSpPr>
        <p:spPr/>
        <p:txBody>
          <a:bodyPr/>
          <a:lstStyle/>
          <a:p>
            <a:fld id="{6F5CCD8B-39D8-457C-8E77-A1DB1FF180F7}" type="datetimeFigureOut">
              <a:rPr lang="ru-RU" smtClean="0"/>
              <a:t>26.03.2024</a:t>
            </a:fld>
            <a:endParaRPr lang="ru-RU"/>
          </a:p>
        </p:txBody>
      </p:sp>
      <p:sp>
        <p:nvSpPr>
          <p:cNvPr id="5" name="Нижний колонтитул 4">
            <a:extLst>
              <a:ext uri="{FF2B5EF4-FFF2-40B4-BE49-F238E27FC236}">
                <a16:creationId xmlns:a16="http://schemas.microsoft.com/office/drawing/2014/main" xmlns="" id="{E11B0911-62AF-49B3-A542-8ACA39DA2E8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F881CC68-B1DD-40A9-9888-18F0F4ECE715}"/>
              </a:ext>
            </a:extLst>
          </p:cNvPr>
          <p:cNvSpPr>
            <a:spLocks noGrp="1"/>
          </p:cNvSpPr>
          <p:nvPr>
            <p:ph type="sldNum" sz="quarter" idx="12"/>
          </p:nvPr>
        </p:nvSpPr>
        <p:spPr/>
        <p:txBody>
          <a:bodyPr/>
          <a:lstStyle/>
          <a:p>
            <a:fld id="{0D16322A-5ED2-417D-AEAC-FEF0FFCC5A0F}" type="slidenum">
              <a:rPr lang="ru-RU" smtClean="0"/>
              <a:t>‹#›</a:t>
            </a:fld>
            <a:endParaRPr lang="ru-RU"/>
          </a:p>
        </p:txBody>
      </p:sp>
    </p:spTree>
    <p:extLst>
      <p:ext uri="{BB962C8B-B14F-4D97-AF65-F5344CB8AC3E}">
        <p14:creationId xmlns:p14="http://schemas.microsoft.com/office/powerpoint/2010/main" val="2176439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D3EFDE9-9F7A-4BF7-B4E1-1CBDDA3AFC7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B3E78B4B-8AD9-4508-AEC8-35FE04848BAF}"/>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ED3526DB-3AAE-48F9-8569-EBFFA57534C5}"/>
              </a:ext>
            </a:extLst>
          </p:cNvPr>
          <p:cNvSpPr>
            <a:spLocks noGrp="1"/>
          </p:cNvSpPr>
          <p:nvPr>
            <p:ph type="dt" sz="half" idx="10"/>
          </p:nvPr>
        </p:nvSpPr>
        <p:spPr/>
        <p:txBody>
          <a:bodyPr/>
          <a:lstStyle/>
          <a:p>
            <a:fld id="{6F5CCD8B-39D8-457C-8E77-A1DB1FF180F7}" type="datetimeFigureOut">
              <a:rPr lang="ru-RU" smtClean="0"/>
              <a:t>26.03.2024</a:t>
            </a:fld>
            <a:endParaRPr lang="ru-RU"/>
          </a:p>
        </p:txBody>
      </p:sp>
      <p:sp>
        <p:nvSpPr>
          <p:cNvPr id="5" name="Нижний колонтитул 4">
            <a:extLst>
              <a:ext uri="{FF2B5EF4-FFF2-40B4-BE49-F238E27FC236}">
                <a16:creationId xmlns:a16="http://schemas.microsoft.com/office/drawing/2014/main" xmlns="" id="{FF62A712-2734-47BF-96ED-C23C856B7C6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C49FBB31-DC62-4C10-913A-C42505E02051}"/>
              </a:ext>
            </a:extLst>
          </p:cNvPr>
          <p:cNvSpPr>
            <a:spLocks noGrp="1"/>
          </p:cNvSpPr>
          <p:nvPr>
            <p:ph type="sldNum" sz="quarter" idx="12"/>
          </p:nvPr>
        </p:nvSpPr>
        <p:spPr/>
        <p:txBody>
          <a:bodyPr/>
          <a:lstStyle/>
          <a:p>
            <a:fld id="{0D16322A-5ED2-417D-AEAC-FEF0FFCC5A0F}" type="slidenum">
              <a:rPr lang="ru-RU" smtClean="0"/>
              <a:t>‹#›</a:t>
            </a:fld>
            <a:endParaRPr lang="ru-RU"/>
          </a:p>
        </p:txBody>
      </p:sp>
    </p:spTree>
    <p:extLst>
      <p:ext uri="{BB962C8B-B14F-4D97-AF65-F5344CB8AC3E}">
        <p14:creationId xmlns:p14="http://schemas.microsoft.com/office/powerpoint/2010/main" val="880748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AE70803-01A6-4012-A00A-BE1C1D150D38}"/>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xmlns="" id="{DEB0D3F3-127B-4564-83DC-4805A30D3F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8BC7D5BB-85EB-494E-B522-1E9622651518}"/>
              </a:ext>
            </a:extLst>
          </p:cNvPr>
          <p:cNvSpPr>
            <a:spLocks noGrp="1"/>
          </p:cNvSpPr>
          <p:nvPr>
            <p:ph type="dt" sz="half" idx="10"/>
          </p:nvPr>
        </p:nvSpPr>
        <p:spPr/>
        <p:txBody>
          <a:bodyPr/>
          <a:lstStyle/>
          <a:p>
            <a:fld id="{6F5CCD8B-39D8-457C-8E77-A1DB1FF180F7}" type="datetimeFigureOut">
              <a:rPr lang="ru-RU" smtClean="0"/>
              <a:t>26.03.2024</a:t>
            </a:fld>
            <a:endParaRPr lang="ru-RU"/>
          </a:p>
        </p:txBody>
      </p:sp>
      <p:sp>
        <p:nvSpPr>
          <p:cNvPr id="5" name="Нижний колонтитул 4">
            <a:extLst>
              <a:ext uri="{FF2B5EF4-FFF2-40B4-BE49-F238E27FC236}">
                <a16:creationId xmlns:a16="http://schemas.microsoft.com/office/drawing/2014/main" xmlns="" id="{B759B50D-0E2C-44D0-A73C-766504978E3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5266A767-EB74-4FAF-86CA-37B578A482E0}"/>
              </a:ext>
            </a:extLst>
          </p:cNvPr>
          <p:cNvSpPr>
            <a:spLocks noGrp="1"/>
          </p:cNvSpPr>
          <p:nvPr>
            <p:ph type="sldNum" sz="quarter" idx="12"/>
          </p:nvPr>
        </p:nvSpPr>
        <p:spPr/>
        <p:txBody>
          <a:bodyPr/>
          <a:lstStyle/>
          <a:p>
            <a:fld id="{0D16322A-5ED2-417D-AEAC-FEF0FFCC5A0F}" type="slidenum">
              <a:rPr lang="ru-RU" smtClean="0"/>
              <a:t>‹#›</a:t>
            </a:fld>
            <a:endParaRPr lang="ru-RU"/>
          </a:p>
        </p:txBody>
      </p:sp>
    </p:spTree>
    <p:extLst>
      <p:ext uri="{BB962C8B-B14F-4D97-AF65-F5344CB8AC3E}">
        <p14:creationId xmlns:p14="http://schemas.microsoft.com/office/powerpoint/2010/main" val="1574715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91F56C2-EC4E-4C5C-803B-AD2E42FD158C}"/>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D790EFB3-044C-4275-8907-A1C71F3FC507}"/>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xmlns="" id="{E88C7852-8EB0-457B-9E84-92C0F21394D3}"/>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xmlns="" id="{F63D318D-F333-4BBA-8FC8-E76804C15975}"/>
              </a:ext>
            </a:extLst>
          </p:cNvPr>
          <p:cNvSpPr>
            <a:spLocks noGrp="1"/>
          </p:cNvSpPr>
          <p:nvPr>
            <p:ph type="dt" sz="half" idx="10"/>
          </p:nvPr>
        </p:nvSpPr>
        <p:spPr/>
        <p:txBody>
          <a:bodyPr/>
          <a:lstStyle/>
          <a:p>
            <a:fld id="{6F5CCD8B-39D8-457C-8E77-A1DB1FF180F7}" type="datetimeFigureOut">
              <a:rPr lang="ru-RU" smtClean="0"/>
              <a:t>26.03.2024</a:t>
            </a:fld>
            <a:endParaRPr lang="ru-RU"/>
          </a:p>
        </p:txBody>
      </p:sp>
      <p:sp>
        <p:nvSpPr>
          <p:cNvPr id="6" name="Нижний колонтитул 5">
            <a:extLst>
              <a:ext uri="{FF2B5EF4-FFF2-40B4-BE49-F238E27FC236}">
                <a16:creationId xmlns:a16="http://schemas.microsoft.com/office/drawing/2014/main" xmlns="" id="{E0EB75DA-6D50-4E03-9571-A20664B308F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B3178CDE-4B8A-4265-8628-D1D82DBBA960}"/>
              </a:ext>
            </a:extLst>
          </p:cNvPr>
          <p:cNvSpPr>
            <a:spLocks noGrp="1"/>
          </p:cNvSpPr>
          <p:nvPr>
            <p:ph type="sldNum" sz="quarter" idx="12"/>
          </p:nvPr>
        </p:nvSpPr>
        <p:spPr/>
        <p:txBody>
          <a:bodyPr/>
          <a:lstStyle/>
          <a:p>
            <a:fld id="{0D16322A-5ED2-417D-AEAC-FEF0FFCC5A0F}" type="slidenum">
              <a:rPr lang="ru-RU" smtClean="0"/>
              <a:t>‹#›</a:t>
            </a:fld>
            <a:endParaRPr lang="ru-RU"/>
          </a:p>
        </p:txBody>
      </p:sp>
    </p:spTree>
    <p:extLst>
      <p:ext uri="{BB962C8B-B14F-4D97-AF65-F5344CB8AC3E}">
        <p14:creationId xmlns:p14="http://schemas.microsoft.com/office/powerpoint/2010/main" val="1380467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0A5F107-9BA1-48C4-8C74-B7881E97EF62}"/>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xmlns="" id="{98119156-3F46-415A-8020-AA364E3945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80068247-244A-47E2-9705-9464DDD45B9F}"/>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xmlns="" id="{724DC182-97E5-48E7-8768-14F1C07B54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AFA30D98-B488-41E3-A3ED-05D66912CA13}"/>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xmlns="" id="{BA444E41-5ECF-4776-AA51-59092F3CA9A3}"/>
              </a:ext>
            </a:extLst>
          </p:cNvPr>
          <p:cNvSpPr>
            <a:spLocks noGrp="1"/>
          </p:cNvSpPr>
          <p:nvPr>
            <p:ph type="dt" sz="half" idx="10"/>
          </p:nvPr>
        </p:nvSpPr>
        <p:spPr/>
        <p:txBody>
          <a:bodyPr/>
          <a:lstStyle/>
          <a:p>
            <a:fld id="{6F5CCD8B-39D8-457C-8E77-A1DB1FF180F7}" type="datetimeFigureOut">
              <a:rPr lang="ru-RU" smtClean="0"/>
              <a:t>26.03.2024</a:t>
            </a:fld>
            <a:endParaRPr lang="ru-RU"/>
          </a:p>
        </p:txBody>
      </p:sp>
      <p:sp>
        <p:nvSpPr>
          <p:cNvPr id="8" name="Нижний колонтитул 7">
            <a:extLst>
              <a:ext uri="{FF2B5EF4-FFF2-40B4-BE49-F238E27FC236}">
                <a16:creationId xmlns:a16="http://schemas.microsoft.com/office/drawing/2014/main" xmlns="" id="{21E30CB3-56C4-4296-A9A4-FE865DC77A4E}"/>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xmlns="" id="{AAA06BAA-25BA-4D3A-8B8E-B1B34AC95ED2}"/>
              </a:ext>
            </a:extLst>
          </p:cNvPr>
          <p:cNvSpPr>
            <a:spLocks noGrp="1"/>
          </p:cNvSpPr>
          <p:nvPr>
            <p:ph type="sldNum" sz="quarter" idx="12"/>
          </p:nvPr>
        </p:nvSpPr>
        <p:spPr/>
        <p:txBody>
          <a:bodyPr/>
          <a:lstStyle/>
          <a:p>
            <a:fld id="{0D16322A-5ED2-417D-AEAC-FEF0FFCC5A0F}" type="slidenum">
              <a:rPr lang="ru-RU" smtClean="0"/>
              <a:t>‹#›</a:t>
            </a:fld>
            <a:endParaRPr lang="ru-RU"/>
          </a:p>
        </p:txBody>
      </p:sp>
    </p:spTree>
    <p:extLst>
      <p:ext uri="{BB962C8B-B14F-4D97-AF65-F5344CB8AC3E}">
        <p14:creationId xmlns:p14="http://schemas.microsoft.com/office/powerpoint/2010/main" val="2466166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F2D8152-9E53-47E2-B14A-43D670CA9322}"/>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xmlns="" id="{B3624919-997B-4695-93B3-F7F79B2F4D2B}"/>
              </a:ext>
            </a:extLst>
          </p:cNvPr>
          <p:cNvSpPr>
            <a:spLocks noGrp="1"/>
          </p:cNvSpPr>
          <p:nvPr>
            <p:ph type="dt" sz="half" idx="10"/>
          </p:nvPr>
        </p:nvSpPr>
        <p:spPr/>
        <p:txBody>
          <a:bodyPr/>
          <a:lstStyle/>
          <a:p>
            <a:fld id="{6F5CCD8B-39D8-457C-8E77-A1DB1FF180F7}" type="datetimeFigureOut">
              <a:rPr lang="ru-RU" smtClean="0"/>
              <a:t>26.03.2024</a:t>
            </a:fld>
            <a:endParaRPr lang="ru-RU"/>
          </a:p>
        </p:txBody>
      </p:sp>
      <p:sp>
        <p:nvSpPr>
          <p:cNvPr id="4" name="Нижний колонтитул 3">
            <a:extLst>
              <a:ext uri="{FF2B5EF4-FFF2-40B4-BE49-F238E27FC236}">
                <a16:creationId xmlns:a16="http://schemas.microsoft.com/office/drawing/2014/main" xmlns="" id="{C4DF61F1-5616-4EA4-9CEF-BC19B93453E2}"/>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xmlns="" id="{C98C8CCE-203C-4889-BE54-3EBFB3958425}"/>
              </a:ext>
            </a:extLst>
          </p:cNvPr>
          <p:cNvSpPr>
            <a:spLocks noGrp="1"/>
          </p:cNvSpPr>
          <p:nvPr>
            <p:ph type="sldNum" sz="quarter" idx="12"/>
          </p:nvPr>
        </p:nvSpPr>
        <p:spPr/>
        <p:txBody>
          <a:bodyPr/>
          <a:lstStyle/>
          <a:p>
            <a:fld id="{0D16322A-5ED2-417D-AEAC-FEF0FFCC5A0F}" type="slidenum">
              <a:rPr lang="ru-RU" smtClean="0"/>
              <a:t>‹#›</a:t>
            </a:fld>
            <a:endParaRPr lang="ru-RU"/>
          </a:p>
        </p:txBody>
      </p:sp>
    </p:spTree>
    <p:extLst>
      <p:ext uri="{BB962C8B-B14F-4D97-AF65-F5344CB8AC3E}">
        <p14:creationId xmlns:p14="http://schemas.microsoft.com/office/powerpoint/2010/main" val="1253889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66A67499-B821-4078-8A01-7A7AEE06B48D}"/>
              </a:ext>
            </a:extLst>
          </p:cNvPr>
          <p:cNvSpPr>
            <a:spLocks noGrp="1"/>
          </p:cNvSpPr>
          <p:nvPr>
            <p:ph type="dt" sz="half" idx="10"/>
          </p:nvPr>
        </p:nvSpPr>
        <p:spPr/>
        <p:txBody>
          <a:bodyPr/>
          <a:lstStyle/>
          <a:p>
            <a:fld id="{6F5CCD8B-39D8-457C-8E77-A1DB1FF180F7}" type="datetimeFigureOut">
              <a:rPr lang="ru-RU" smtClean="0"/>
              <a:t>26.03.2024</a:t>
            </a:fld>
            <a:endParaRPr lang="ru-RU"/>
          </a:p>
        </p:txBody>
      </p:sp>
      <p:sp>
        <p:nvSpPr>
          <p:cNvPr id="3" name="Нижний колонтитул 2">
            <a:extLst>
              <a:ext uri="{FF2B5EF4-FFF2-40B4-BE49-F238E27FC236}">
                <a16:creationId xmlns:a16="http://schemas.microsoft.com/office/drawing/2014/main" xmlns="" id="{846CFE9D-A9F0-4D64-9BD5-17E3BB3EC634}"/>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xmlns="" id="{3A4E0D6F-0706-4407-A9CE-468AD2917152}"/>
              </a:ext>
            </a:extLst>
          </p:cNvPr>
          <p:cNvSpPr>
            <a:spLocks noGrp="1"/>
          </p:cNvSpPr>
          <p:nvPr>
            <p:ph type="sldNum" sz="quarter" idx="12"/>
          </p:nvPr>
        </p:nvSpPr>
        <p:spPr/>
        <p:txBody>
          <a:bodyPr/>
          <a:lstStyle/>
          <a:p>
            <a:fld id="{0D16322A-5ED2-417D-AEAC-FEF0FFCC5A0F}" type="slidenum">
              <a:rPr lang="ru-RU" smtClean="0"/>
              <a:t>‹#›</a:t>
            </a:fld>
            <a:endParaRPr lang="ru-RU"/>
          </a:p>
        </p:txBody>
      </p:sp>
    </p:spTree>
    <p:extLst>
      <p:ext uri="{BB962C8B-B14F-4D97-AF65-F5344CB8AC3E}">
        <p14:creationId xmlns:p14="http://schemas.microsoft.com/office/powerpoint/2010/main" val="1729254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A72F8FE-EB2E-46AB-8AE7-1C74D16A1A0C}"/>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xmlns="" id="{47A60762-F902-417D-8247-FCC1379532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xmlns="" id="{6ABA9C50-5B91-40F0-9D29-F88627BB3F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15C73579-4349-4271-846B-FD5F5BC2251E}"/>
              </a:ext>
            </a:extLst>
          </p:cNvPr>
          <p:cNvSpPr>
            <a:spLocks noGrp="1"/>
          </p:cNvSpPr>
          <p:nvPr>
            <p:ph type="dt" sz="half" idx="10"/>
          </p:nvPr>
        </p:nvSpPr>
        <p:spPr/>
        <p:txBody>
          <a:bodyPr/>
          <a:lstStyle/>
          <a:p>
            <a:fld id="{6F5CCD8B-39D8-457C-8E77-A1DB1FF180F7}" type="datetimeFigureOut">
              <a:rPr lang="ru-RU" smtClean="0"/>
              <a:t>26.03.2024</a:t>
            </a:fld>
            <a:endParaRPr lang="ru-RU"/>
          </a:p>
        </p:txBody>
      </p:sp>
      <p:sp>
        <p:nvSpPr>
          <p:cNvPr id="6" name="Нижний колонтитул 5">
            <a:extLst>
              <a:ext uri="{FF2B5EF4-FFF2-40B4-BE49-F238E27FC236}">
                <a16:creationId xmlns:a16="http://schemas.microsoft.com/office/drawing/2014/main" xmlns="" id="{1962CA3F-E404-424E-BE91-504D67B9564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DE826410-26D9-4126-B5BE-1537E22C0111}"/>
              </a:ext>
            </a:extLst>
          </p:cNvPr>
          <p:cNvSpPr>
            <a:spLocks noGrp="1"/>
          </p:cNvSpPr>
          <p:nvPr>
            <p:ph type="sldNum" sz="quarter" idx="12"/>
          </p:nvPr>
        </p:nvSpPr>
        <p:spPr/>
        <p:txBody>
          <a:bodyPr/>
          <a:lstStyle/>
          <a:p>
            <a:fld id="{0D16322A-5ED2-417D-AEAC-FEF0FFCC5A0F}" type="slidenum">
              <a:rPr lang="ru-RU" smtClean="0"/>
              <a:t>‹#›</a:t>
            </a:fld>
            <a:endParaRPr lang="ru-RU"/>
          </a:p>
        </p:txBody>
      </p:sp>
    </p:spTree>
    <p:extLst>
      <p:ext uri="{BB962C8B-B14F-4D97-AF65-F5344CB8AC3E}">
        <p14:creationId xmlns:p14="http://schemas.microsoft.com/office/powerpoint/2010/main" val="4118489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2D2B3D4-4AFC-4FEF-B5F8-BBE2241A46B1}"/>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xmlns="" id="{3AEEBADD-EA24-492E-9224-408FC6B4E9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xmlns="" id="{FC9CA1AD-0C3A-4B33-8F4B-A749DE79F6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A3DCD652-6AC5-4EB0-87FA-60A55BC92350}"/>
              </a:ext>
            </a:extLst>
          </p:cNvPr>
          <p:cNvSpPr>
            <a:spLocks noGrp="1"/>
          </p:cNvSpPr>
          <p:nvPr>
            <p:ph type="dt" sz="half" idx="10"/>
          </p:nvPr>
        </p:nvSpPr>
        <p:spPr/>
        <p:txBody>
          <a:bodyPr/>
          <a:lstStyle/>
          <a:p>
            <a:fld id="{6F5CCD8B-39D8-457C-8E77-A1DB1FF180F7}" type="datetimeFigureOut">
              <a:rPr lang="ru-RU" smtClean="0"/>
              <a:t>26.03.2024</a:t>
            </a:fld>
            <a:endParaRPr lang="ru-RU"/>
          </a:p>
        </p:txBody>
      </p:sp>
      <p:sp>
        <p:nvSpPr>
          <p:cNvPr id="6" name="Нижний колонтитул 5">
            <a:extLst>
              <a:ext uri="{FF2B5EF4-FFF2-40B4-BE49-F238E27FC236}">
                <a16:creationId xmlns:a16="http://schemas.microsoft.com/office/drawing/2014/main" xmlns="" id="{F173E6CC-A633-4D2F-A5EF-1D1E006E028B}"/>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C7F2F117-D1E8-4D9D-A045-CF94DF0BA0C8}"/>
              </a:ext>
            </a:extLst>
          </p:cNvPr>
          <p:cNvSpPr>
            <a:spLocks noGrp="1"/>
          </p:cNvSpPr>
          <p:nvPr>
            <p:ph type="sldNum" sz="quarter" idx="12"/>
          </p:nvPr>
        </p:nvSpPr>
        <p:spPr/>
        <p:txBody>
          <a:bodyPr/>
          <a:lstStyle/>
          <a:p>
            <a:fld id="{0D16322A-5ED2-417D-AEAC-FEF0FFCC5A0F}" type="slidenum">
              <a:rPr lang="ru-RU" smtClean="0"/>
              <a:t>‹#›</a:t>
            </a:fld>
            <a:endParaRPr lang="ru-RU"/>
          </a:p>
        </p:txBody>
      </p:sp>
    </p:spTree>
    <p:extLst>
      <p:ext uri="{BB962C8B-B14F-4D97-AF65-F5344CB8AC3E}">
        <p14:creationId xmlns:p14="http://schemas.microsoft.com/office/powerpoint/2010/main" val="3840213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6FF99"/>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F728930-C452-40FE-8F7A-A4B4103011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xmlns="" id="{19113009-A186-4F2B-86EF-1C63E07EB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F2C90E2C-61EA-4832-B3B2-BA5B6605C9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5CCD8B-39D8-457C-8E77-A1DB1FF180F7}" type="datetimeFigureOut">
              <a:rPr lang="ru-RU" smtClean="0"/>
              <a:t>26.03.2024</a:t>
            </a:fld>
            <a:endParaRPr lang="ru-RU"/>
          </a:p>
        </p:txBody>
      </p:sp>
      <p:sp>
        <p:nvSpPr>
          <p:cNvPr id="5" name="Нижний колонтитул 4">
            <a:extLst>
              <a:ext uri="{FF2B5EF4-FFF2-40B4-BE49-F238E27FC236}">
                <a16:creationId xmlns:a16="http://schemas.microsoft.com/office/drawing/2014/main" xmlns="" id="{191652C4-160C-4CC6-8F2F-F738B8D36B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xmlns="" id="{1951FCB9-883E-495D-9659-F0AF5AD0BC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16322A-5ED2-417D-AEAC-FEF0FFCC5A0F}" type="slidenum">
              <a:rPr lang="ru-RU" smtClean="0"/>
              <a:t>‹#›</a:t>
            </a:fld>
            <a:endParaRPr lang="ru-RU"/>
          </a:p>
        </p:txBody>
      </p:sp>
    </p:spTree>
    <p:extLst>
      <p:ext uri="{BB962C8B-B14F-4D97-AF65-F5344CB8AC3E}">
        <p14:creationId xmlns:p14="http://schemas.microsoft.com/office/powerpoint/2010/main" val="182609462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7.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 Target="slide46.xml"/><Relationship Id="rId7" Type="http://schemas.openxmlformats.org/officeDocument/2006/relationships/slide" Target="slide56.xml"/><Relationship Id="rId2" Type="http://schemas.openxmlformats.org/officeDocument/2006/relationships/slide" Target="slide38.xml"/><Relationship Id="rId1" Type="http://schemas.openxmlformats.org/officeDocument/2006/relationships/slideLayout" Target="../slideLayouts/slideLayout7.xml"/><Relationship Id="rId6" Type="http://schemas.openxmlformats.org/officeDocument/2006/relationships/slide" Target="slide52.xml"/><Relationship Id="rId5" Type="http://schemas.openxmlformats.org/officeDocument/2006/relationships/slide" Target="slide48.xml"/><Relationship Id="rId4" Type="http://schemas.openxmlformats.org/officeDocument/2006/relationships/slide" Target="slide33.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4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46B749A-918E-47EC-BCA7-3A49A8715435}"/>
              </a:ext>
            </a:extLst>
          </p:cNvPr>
          <p:cNvSpPr txBox="1"/>
          <p:nvPr/>
        </p:nvSpPr>
        <p:spPr>
          <a:xfrm>
            <a:off x="5722883" y="157656"/>
            <a:ext cx="6469118" cy="1154162"/>
          </a:xfrm>
          <a:prstGeom prst="rect">
            <a:avLst/>
          </a:prstGeom>
          <a:noFill/>
        </p:spPr>
        <p:txBody>
          <a:bodyPr wrap="square" rtlCol="0">
            <a:spAutoFit/>
          </a:bodyPr>
          <a:lstStyle/>
          <a:p>
            <a:r>
              <a:rPr lang="ru-RU" sz="3600" b="1" dirty="0">
                <a:solidFill>
                  <a:srgbClr val="660066"/>
                </a:solidFill>
                <a:latin typeface="Arial" panose="020B0604020202020204" pitchFamily="34" charset="0"/>
                <a:cs typeface="Arial" panose="020B0604020202020204" pitchFamily="34" charset="0"/>
              </a:rPr>
              <a:t>Тайны тюленьих островов</a:t>
            </a:r>
          </a:p>
          <a:p>
            <a:pPr>
              <a:spcBef>
                <a:spcPts val="600"/>
              </a:spcBef>
            </a:pPr>
            <a:r>
              <a:rPr lang="ru-RU" sz="2800" b="1" dirty="0">
                <a:solidFill>
                  <a:srgbClr val="660066"/>
                </a:solidFill>
                <a:latin typeface="Arial" panose="020B0604020202020204" pitchFamily="34" charset="0"/>
                <a:cs typeface="Arial" panose="020B0604020202020204" pitchFamily="34" charset="0"/>
              </a:rPr>
              <a:t>Часть третья: Чайки и крачки</a:t>
            </a:r>
          </a:p>
        </p:txBody>
      </p:sp>
    </p:spTree>
    <p:extLst>
      <p:ext uri="{BB962C8B-B14F-4D97-AF65-F5344CB8AC3E}">
        <p14:creationId xmlns:p14="http://schemas.microsoft.com/office/powerpoint/2010/main" val="1724465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2151E1D-CBA3-448B-AD3E-0E4FDB489D82}"/>
              </a:ext>
            </a:extLst>
          </p:cNvPr>
          <p:cNvSpPr txBox="1"/>
          <p:nvPr/>
        </p:nvSpPr>
        <p:spPr>
          <a:xfrm>
            <a:off x="189187" y="150047"/>
            <a:ext cx="7173310" cy="2585323"/>
          </a:xfrm>
          <a:prstGeom prst="rect">
            <a:avLst/>
          </a:prstGeom>
          <a:noFill/>
        </p:spPr>
        <p:txBody>
          <a:bodyPr wrap="square" rtlCol="0">
            <a:spAutoFit/>
          </a:bodyPr>
          <a:lstStyle/>
          <a:p>
            <a:pPr algn="just"/>
            <a:r>
              <a:rPr lang="ru-RU" dirty="0">
                <a:solidFill>
                  <a:schemeClr val="bg1"/>
                </a:solidFill>
                <a:latin typeface="Arial" panose="020B0604020202020204" pitchFamily="34" charset="0"/>
                <a:cs typeface="Arial" panose="020B0604020202020204" pitchFamily="34" charset="0"/>
                <a:sym typeface="Wingdings" panose="05000000000000000000" pitchFamily="2" charset="2"/>
              </a:rPr>
              <a:t>Крачки и чайки – колониально гнездящиеся птицы. Это значит, что они, как правило, гнездятся поблизости друг от друга. Нет, конечно, есть индивидуалисты, которые предпочитают построить своё гнездо вдалеке от сородичей и заниматься воспитанием птенцов в уединении, но всё-таки подавляющее большинство в период насиживания яиц и выкармливания своих малышей живёт в колониях – больших скоплениях гнездящихся птиц. Причем иногда на одном и том же крошечном островке гнездятся сразу несколько видов чаек и крачек.</a:t>
            </a:r>
            <a:endParaRPr lang="ru-RU" dirty="0">
              <a:solidFill>
                <a:schemeClr val="bg1"/>
              </a:solidFill>
              <a:latin typeface="Arial" panose="020B0604020202020204" pitchFamily="34" charset="0"/>
              <a:cs typeface="Arial" panose="020B0604020202020204" pitchFamily="34" charset="0"/>
            </a:endParaRPr>
          </a:p>
        </p:txBody>
      </p:sp>
      <p:pic>
        <p:nvPicPr>
          <p:cNvPr id="6" name="Рисунок 5">
            <a:extLst>
              <a:ext uri="{FF2B5EF4-FFF2-40B4-BE49-F238E27FC236}">
                <a16:creationId xmlns:a16="http://schemas.microsoft.com/office/drawing/2014/main" xmlns="" id="{7F36DC50-07C3-4867-9044-ABBF0ECB2E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4118" y="0"/>
            <a:ext cx="4397882" cy="6858000"/>
          </a:xfrm>
          <a:prstGeom prst="rect">
            <a:avLst/>
          </a:prstGeom>
        </p:spPr>
      </p:pic>
      <p:pic>
        <p:nvPicPr>
          <p:cNvPr id="14" name="Рисунок 13">
            <a:extLst>
              <a:ext uri="{FF2B5EF4-FFF2-40B4-BE49-F238E27FC236}">
                <a16:creationId xmlns:a16="http://schemas.microsoft.com/office/drawing/2014/main" xmlns="" id="{DAEE7B47-6867-4576-A474-64551373A1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7586"/>
          <a:stretch/>
        </p:blipFill>
        <p:spPr>
          <a:xfrm>
            <a:off x="0" y="2859402"/>
            <a:ext cx="7362497" cy="3998598"/>
          </a:xfrm>
          <a:prstGeom prst="rect">
            <a:avLst/>
          </a:prstGeom>
        </p:spPr>
      </p:pic>
    </p:spTree>
    <p:extLst>
      <p:ext uri="{BB962C8B-B14F-4D97-AF65-F5344CB8AC3E}">
        <p14:creationId xmlns:p14="http://schemas.microsoft.com/office/powerpoint/2010/main" val="3102481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Рисунок 2" descr="IMG_4477">
            <a:extLst>
              <a:ext uri="{FF2B5EF4-FFF2-40B4-BE49-F238E27FC236}">
                <a16:creationId xmlns:a16="http://schemas.microsoft.com/office/drawing/2014/main" xmlns="" id="{AC44762F-D5B2-4454-A639-A3DACC8F6762}"/>
              </a:ext>
            </a:extLst>
          </p:cNvPr>
          <p:cNvPicPr>
            <a:picLocks noGrp="1" noChangeAspect="1"/>
          </p:cNvPicPr>
          <p:nvPr isPhoto="1"/>
        </p:nvPicPr>
        <p:blipFill rotWithShape="1">
          <a:blip r:embed="rId2" cstate="print">
            <a:lum/>
            <a:extLst>
              <a:ext uri="{28A0092B-C50C-407E-A947-70E740481C1C}">
                <a14:useLocalDpi xmlns:a14="http://schemas.microsoft.com/office/drawing/2010/main" val="0"/>
              </a:ext>
            </a:extLst>
          </a:blip>
          <a:srcRect t="16701" b="20260"/>
          <a:stretch/>
        </p:blipFill>
        <p:spPr>
          <a:xfrm>
            <a:off x="0" y="0"/>
            <a:ext cx="12170981" cy="5754414"/>
          </a:xfrm>
          <a:prstGeom prst="rect">
            <a:avLst/>
          </a:prstGeom>
        </p:spPr>
      </p:pic>
      <p:sp>
        <p:nvSpPr>
          <p:cNvPr id="4" name="TextBox 3">
            <a:extLst>
              <a:ext uri="{FF2B5EF4-FFF2-40B4-BE49-F238E27FC236}">
                <a16:creationId xmlns:a16="http://schemas.microsoft.com/office/drawing/2014/main" xmlns="" id="{5E66C1AB-C7A2-420D-BF40-EE5B0AD17975}"/>
              </a:ext>
            </a:extLst>
          </p:cNvPr>
          <p:cNvSpPr txBox="1"/>
          <p:nvPr/>
        </p:nvSpPr>
        <p:spPr>
          <a:xfrm>
            <a:off x="302172" y="5840074"/>
            <a:ext cx="11587655" cy="923330"/>
          </a:xfrm>
          <a:prstGeom prst="rect">
            <a:avLst/>
          </a:prstGeom>
          <a:noFill/>
        </p:spPr>
        <p:txBody>
          <a:bodyPr wrap="square" rtlCol="0">
            <a:spAutoFit/>
          </a:bodyPr>
          <a:lstStyle/>
          <a:p>
            <a:pPr algn="ctr"/>
            <a:r>
              <a:rPr lang="ru-RU" dirty="0">
                <a:solidFill>
                  <a:schemeClr val="bg1"/>
                </a:solidFill>
                <a:latin typeface="Arial" panose="020B0604020202020204" pitchFamily="34" charset="0"/>
                <a:cs typeface="Arial" panose="020B0604020202020204" pitchFamily="34" charset="0"/>
                <a:sym typeface="Wingdings" panose="05000000000000000000" pitchFamily="2" charset="2"/>
              </a:rPr>
              <a:t>На Ладоге птичьи колонии часто располагаются на совсем небольших островках – </a:t>
            </a:r>
          </a:p>
          <a:p>
            <a:pPr algn="ctr"/>
            <a:r>
              <a:rPr lang="ru-RU" dirty="0">
                <a:solidFill>
                  <a:schemeClr val="bg1"/>
                </a:solidFill>
                <a:latin typeface="Arial" panose="020B0604020202020204" pitchFamily="34" charset="0"/>
                <a:cs typeface="Arial" panose="020B0604020202020204" pitchFamily="34" charset="0"/>
                <a:sym typeface="Wingdings" panose="05000000000000000000" pitchFamily="2" charset="2"/>
              </a:rPr>
              <a:t>главное, чтобы они находились вдали от побережья материка и крупных островов. </a:t>
            </a:r>
          </a:p>
          <a:p>
            <a:pPr algn="ctr"/>
            <a:r>
              <a:rPr lang="ru-RU" dirty="0">
                <a:solidFill>
                  <a:schemeClr val="bg1"/>
                </a:solidFill>
                <a:latin typeface="Arial" panose="020B0604020202020204" pitchFamily="34" charset="0"/>
                <a:cs typeface="Arial" panose="020B0604020202020204" pitchFamily="34" charset="0"/>
                <a:sym typeface="Wingdings" panose="05000000000000000000" pitchFamily="2" charset="2"/>
              </a:rPr>
              <a:t>Это гарантия того, что, по крайней мере, наземные хищники не будут лакомиться яйцами и птенцами</a:t>
            </a:r>
            <a:endParaRPr lang="ru-RU"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5244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0C70D48E-A1F4-4A27-8FF6-9131E717CA21}"/>
              </a:ext>
            </a:extLst>
          </p:cNvPr>
          <p:cNvPicPr>
            <a:picLocks noChangeAspect="1"/>
          </p:cNvPicPr>
          <p:nvPr/>
        </p:nvPicPr>
        <p:blipFill rotWithShape="1">
          <a:blip r:embed="rId2">
            <a:extLst>
              <a:ext uri="{28A0092B-C50C-407E-A947-70E740481C1C}">
                <a14:useLocalDpi xmlns:a14="http://schemas.microsoft.com/office/drawing/2010/main" val="0"/>
              </a:ext>
            </a:extLst>
          </a:blip>
          <a:srcRect l="19487" r="9548"/>
          <a:stretch/>
        </p:blipFill>
        <p:spPr>
          <a:xfrm>
            <a:off x="0" y="0"/>
            <a:ext cx="7504387" cy="6858000"/>
          </a:xfrm>
          <a:prstGeom prst="rect">
            <a:avLst/>
          </a:prstGeom>
        </p:spPr>
      </p:pic>
      <p:sp>
        <p:nvSpPr>
          <p:cNvPr id="5" name="TextBox 4">
            <a:extLst>
              <a:ext uri="{FF2B5EF4-FFF2-40B4-BE49-F238E27FC236}">
                <a16:creationId xmlns:a16="http://schemas.microsoft.com/office/drawing/2014/main" xmlns="" id="{FC9B891F-1D13-4FFD-90A9-28DE73FB323B}"/>
              </a:ext>
            </a:extLst>
          </p:cNvPr>
          <p:cNvSpPr txBox="1"/>
          <p:nvPr/>
        </p:nvSpPr>
        <p:spPr>
          <a:xfrm>
            <a:off x="7630510" y="276171"/>
            <a:ext cx="4367049" cy="4801314"/>
          </a:xfrm>
          <a:prstGeom prst="rect">
            <a:avLst/>
          </a:prstGeom>
          <a:noFill/>
        </p:spPr>
        <p:txBody>
          <a:bodyPr wrap="square" rtlCol="0">
            <a:spAutoFit/>
          </a:bodyPr>
          <a:lstStyle/>
          <a:p>
            <a:pPr algn="just"/>
            <a:r>
              <a:rPr lang="ru-RU" dirty="0">
                <a:solidFill>
                  <a:schemeClr val="bg1"/>
                </a:solidFill>
                <a:latin typeface="Arial" panose="020B0604020202020204" pitchFamily="34" charset="0"/>
                <a:cs typeface="Arial" panose="020B0604020202020204" pitchFamily="34" charset="0"/>
                <a:sym typeface="Wingdings" panose="05000000000000000000" pitchFamily="2" charset="2"/>
              </a:rPr>
              <a:t>Это очень важное условие – ведь и чайки, и крачки устраивают гнезда на земле на открытых местах, а летать птенцы начинают только спустя полтора месяца после </a:t>
            </a:r>
            <a:r>
              <a:rPr lang="ru-RU" dirty="0" err="1">
                <a:solidFill>
                  <a:schemeClr val="bg1"/>
                </a:solidFill>
                <a:latin typeface="Arial" panose="020B0604020202020204" pitchFamily="34" charset="0"/>
                <a:cs typeface="Arial" panose="020B0604020202020204" pitchFamily="34" charset="0"/>
                <a:sym typeface="Wingdings" panose="05000000000000000000" pitchFamily="2" charset="2"/>
              </a:rPr>
              <a:t>вылупления</a:t>
            </a:r>
            <a:r>
              <a:rPr lang="ru-RU" dirty="0">
                <a:solidFill>
                  <a:schemeClr val="bg1"/>
                </a:solidFill>
                <a:latin typeface="Arial" panose="020B0604020202020204" pitchFamily="34" charset="0"/>
                <a:cs typeface="Arial" panose="020B0604020202020204" pitchFamily="34" charset="0"/>
                <a:sym typeface="Wingdings" panose="05000000000000000000" pitchFamily="2" charset="2"/>
              </a:rPr>
              <a:t>. Так что для лисы, горностая и других хищников птичье потомство было бы легкой добычей. </a:t>
            </a:r>
          </a:p>
          <a:p>
            <a:pPr algn="just"/>
            <a:endParaRPr lang="ru-RU" dirty="0">
              <a:solidFill>
                <a:schemeClr val="bg1"/>
              </a:solidFill>
              <a:latin typeface="Arial" panose="020B0604020202020204" pitchFamily="34" charset="0"/>
              <a:cs typeface="Arial" panose="020B0604020202020204" pitchFamily="34" charset="0"/>
              <a:sym typeface="Wingdings" panose="05000000000000000000" pitchFamily="2" charset="2"/>
            </a:endParaRPr>
          </a:p>
          <a:p>
            <a:pPr algn="just"/>
            <a:r>
              <a:rPr lang="ru-RU" dirty="0">
                <a:solidFill>
                  <a:schemeClr val="bg1"/>
                </a:solidFill>
                <a:latin typeface="Arial" panose="020B0604020202020204" pitchFamily="34" charset="0"/>
                <a:cs typeface="Arial" panose="020B0604020202020204" pitchFamily="34" charset="0"/>
                <a:sym typeface="Wingdings" panose="05000000000000000000" pitchFamily="2" charset="2"/>
              </a:rPr>
              <a:t>От наземных хищников, таким образом, чайки и крачки своих птенцов обезопасили, но остаются хищники пернатые. И многие из них с большим удовольствием лакомятся яйцами и птенцами. Однако в этом случае нашим героям помогает привычка гнездиться большими группами.</a:t>
            </a:r>
            <a:endParaRPr lang="ru-RU"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9033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Рисунок 2" descr="2010-06-27_0028">
            <a:extLst>
              <a:ext uri="{FF2B5EF4-FFF2-40B4-BE49-F238E27FC236}">
                <a16:creationId xmlns:a16="http://schemas.microsoft.com/office/drawing/2014/main" xmlns="" id="{6FEAF648-AC55-43C3-864F-C12E500376F2}"/>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6024" r="18111"/>
          <a:stretch/>
        </p:blipFill>
        <p:spPr>
          <a:xfrm>
            <a:off x="0" y="0"/>
            <a:ext cx="7801897" cy="6858000"/>
          </a:xfrm>
          <a:prstGeom prst="rect">
            <a:avLst/>
          </a:prstGeom>
        </p:spPr>
      </p:pic>
      <p:sp>
        <p:nvSpPr>
          <p:cNvPr id="4" name="TextBox 3">
            <a:extLst>
              <a:ext uri="{FF2B5EF4-FFF2-40B4-BE49-F238E27FC236}">
                <a16:creationId xmlns:a16="http://schemas.microsoft.com/office/drawing/2014/main" xmlns="" id="{2421C44F-44F4-4ACE-94C6-5A4AD2156A6B}"/>
              </a:ext>
            </a:extLst>
          </p:cNvPr>
          <p:cNvSpPr txBox="1"/>
          <p:nvPr/>
        </p:nvSpPr>
        <p:spPr>
          <a:xfrm>
            <a:off x="7945821" y="276171"/>
            <a:ext cx="4051738" cy="5909310"/>
          </a:xfrm>
          <a:prstGeom prst="rect">
            <a:avLst/>
          </a:prstGeom>
          <a:noFill/>
        </p:spPr>
        <p:txBody>
          <a:bodyPr wrap="square" rtlCol="0">
            <a:spAutoFit/>
          </a:bodyPr>
          <a:lstStyle/>
          <a:p>
            <a:pPr algn="just"/>
            <a:r>
              <a:rPr lang="ru-RU" dirty="0">
                <a:solidFill>
                  <a:schemeClr val="bg1"/>
                </a:solidFill>
                <a:latin typeface="Arial" panose="020B0604020202020204" pitchFamily="34" charset="0"/>
                <a:cs typeface="Arial" panose="020B0604020202020204" pitchFamily="34" charset="0"/>
                <a:sym typeface="Wingdings" panose="05000000000000000000" pitchFamily="2" charset="2"/>
              </a:rPr>
              <a:t>Когда у тебя много соседей вероятность того, что кто-то из них раньше тебя заметит подбирающегося врага, гораздо выше. А уж если чайка или крачка обнаружит летящего в сторону колонии ворона или другого любителя закусить на колонии, или направляющуюся к островку лодку (а люди, увы, причиняют птицам много неприятностей и от них тоже нужно защищаться), или, скажем, плывущую лисицу (есть, есть такие энтузиасты, которые не поленятся проплыть даже несколько сот метров ради вкусного обеда), она сразу же с тревожным криком поднимается в воздух. Это сигнал для остальных птиц, и через мгновенье уже вся колония кружит над островом.</a:t>
            </a:r>
            <a:endParaRPr lang="ru-RU"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4858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4A67854-8D69-4C4B-9F58-2321CD17A65B}"/>
              </a:ext>
            </a:extLst>
          </p:cNvPr>
          <p:cNvSpPr txBox="1"/>
          <p:nvPr/>
        </p:nvSpPr>
        <p:spPr>
          <a:xfrm>
            <a:off x="4855779" y="165812"/>
            <a:ext cx="7094483" cy="4524315"/>
          </a:xfrm>
          <a:prstGeom prst="rect">
            <a:avLst/>
          </a:prstGeom>
          <a:noFill/>
        </p:spPr>
        <p:txBody>
          <a:bodyPr wrap="square" rtlCol="0">
            <a:spAutoFit/>
          </a:bodyPr>
          <a:lstStyle/>
          <a:p>
            <a:pPr algn="just"/>
            <a:r>
              <a:rPr lang="ru-RU" dirty="0">
                <a:solidFill>
                  <a:schemeClr val="bg1"/>
                </a:solidFill>
                <a:latin typeface="Arial" panose="020B0604020202020204" pitchFamily="34" charset="0"/>
                <a:cs typeface="Arial" panose="020B0604020202020204" pitchFamily="34" charset="0"/>
                <a:sym typeface="Wingdings" panose="05000000000000000000" pitchFamily="2" charset="2"/>
              </a:rPr>
              <a:t>Чайки и крачки птицы хоть и небольшие, зато очень решительные и отважные. И для врага у них в запасе есть несколько неприятных сюрпризов (особенно, у крачек). Во-первых, они шумной толпой носятся в воздухе, и многие хищники (наверное, самые слабонервные ), увидев такую встречу, предпочитают повернуть в сторону и не связываться с многочисленными защитниками острова. Во-вторых, они пикируют на врага и могут даже ударить клювом. В-третьих (и это самое, пожалуй, неприятное для ученых, которые изучают этих птиц), они пролетая над врагом на бреющем полете и на очень небольшой высоте метко стреляют в него… помётом (то есть, экскрементами). А это ОЧЕНЬ НЕПРИЯТНО !!!</a:t>
            </a:r>
          </a:p>
          <a:p>
            <a:pPr algn="just"/>
            <a:endParaRPr lang="ru-RU" dirty="0">
              <a:solidFill>
                <a:schemeClr val="bg1"/>
              </a:solidFill>
              <a:latin typeface="Arial" panose="020B0604020202020204" pitchFamily="34" charset="0"/>
              <a:cs typeface="Arial" panose="020B0604020202020204" pitchFamily="34" charset="0"/>
              <a:sym typeface="Wingdings" panose="05000000000000000000" pitchFamily="2" charset="2"/>
            </a:endParaRPr>
          </a:p>
          <a:p>
            <a:pPr algn="just"/>
            <a:r>
              <a:rPr lang="ru-RU" dirty="0">
                <a:solidFill>
                  <a:schemeClr val="bg1"/>
                </a:solidFill>
                <a:latin typeface="Arial" panose="020B0604020202020204" pitchFamily="34" charset="0"/>
                <a:cs typeface="Arial" panose="020B0604020202020204" pitchFamily="34" charset="0"/>
                <a:sym typeface="Wingdings" panose="05000000000000000000" pitchFamily="2" charset="2"/>
              </a:rPr>
              <a:t>А с нападающими с воздуха они устраивают настоящие воздушные бои. Как группа крачек преследует серебристую чайку, утащившую птенца, вы увидите на следующем слайде…</a:t>
            </a:r>
            <a:endParaRPr lang="ru-RU" dirty="0">
              <a:solidFill>
                <a:schemeClr val="bg1"/>
              </a:solidFill>
              <a:latin typeface="Arial" panose="020B0604020202020204" pitchFamily="34" charset="0"/>
              <a:cs typeface="Arial" panose="020B0604020202020204" pitchFamily="34" charset="0"/>
            </a:endParaRPr>
          </a:p>
        </p:txBody>
      </p:sp>
      <p:pic>
        <p:nvPicPr>
          <p:cNvPr id="4" name="Рисунок 3">
            <a:extLst>
              <a:ext uri="{FF2B5EF4-FFF2-40B4-BE49-F238E27FC236}">
                <a16:creationId xmlns:a16="http://schemas.microsoft.com/office/drawing/2014/main" xmlns="" id="{75156EF4-9AE8-40A9-ACB4-3FE5C4F73F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714875" cy="6858000"/>
          </a:xfrm>
          <a:prstGeom prst="rect">
            <a:avLst/>
          </a:prstGeom>
        </p:spPr>
      </p:pic>
      <p:sp>
        <p:nvSpPr>
          <p:cNvPr id="5" name="Прямоугольник 4">
            <a:extLst>
              <a:ext uri="{FF2B5EF4-FFF2-40B4-BE49-F238E27FC236}">
                <a16:creationId xmlns:a16="http://schemas.microsoft.com/office/drawing/2014/main" xmlns="" id="{4F6E0835-B95E-44B8-B775-57ECE092DBD1}"/>
              </a:ext>
            </a:extLst>
          </p:cNvPr>
          <p:cNvSpPr/>
          <p:nvPr/>
        </p:nvSpPr>
        <p:spPr>
          <a:xfrm>
            <a:off x="241738" y="165812"/>
            <a:ext cx="3250769" cy="553998"/>
          </a:xfrm>
          <a:prstGeom prst="rect">
            <a:avLst/>
          </a:prstGeom>
        </p:spPr>
        <p:txBody>
          <a:bodyPr wrap="square">
            <a:spAutoFit/>
          </a:bodyPr>
          <a:lstStyle/>
          <a:p>
            <a:r>
              <a:rPr lang="ru-RU" b="1" i="1" dirty="0">
                <a:solidFill>
                  <a:srgbClr val="002060"/>
                </a:solidFill>
                <a:latin typeface="Arial" panose="020B0604020202020204" pitchFamily="34" charset="0"/>
                <a:ea typeface="Calibri" panose="020F0502020204030204" pitchFamily="34" charset="0"/>
                <a:cs typeface="Arial" panose="020B0604020202020204" pitchFamily="34" charset="0"/>
              </a:rPr>
              <a:t>Нападающая крачка</a:t>
            </a:r>
          </a:p>
          <a:p>
            <a:r>
              <a:rPr lang="ru-RU" sz="1200" i="1" dirty="0">
                <a:solidFill>
                  <a:srgbClr val="002060"/>
                </a:solidFill>
                <a:latin typeface="Arial" panose="020B0604020202020204" pitchFamily="34" charset="0"/>
                <a:cs typeface="Arial" panose="020B0604020202020204" pitchFamily="34" charset="0"/>
              </a:rPr>
              <a:t>(фото из Интернета)</a:t>
            </a:r>
            <a:endParaRPr lang="ru-RU" sz="1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4216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Рисунок 2" descr="2013-07-23_0028">
            <a:extLst>
              <a:ext uri="{FF2B5EF4-FFF2-40B4-BE49-F238E27FC236}">
                <a16:creationId xmlns:a16="http://schemas.microsoft.com/office/drawing/2014/main" xmlns="" id="{15631F2D-FA94-4D5E-95EA-C74F875249C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xmlns="" id="{DB1D020C-06B1-49DA-804A-08DB358E129E}"/>
              </a:ext>
            </a:extLst>
          </p:cNvPr>
          <p:cNvSpPr txBox="1"/>
          <p:nvPr/>
        </p:nvSpPr>
        <p:spPr>
          <a:xfrm>
            <a:off x="173421" y="1765738"/>
            <a:ext cx="2286000" cy="1815882"/>
          </a:xfrm>
          <a:prstGeom prst="rect">
            <a:avLst/>
          </a:prstGeom>
          <a:noFill/>
        </p:spPr>
        <p:txBody>
          <a:bodyPr wrap="square" rtlCol="0">
            <a:spAutoFit/>
          </a:bodyPr>
          <a:lstStyle/>
          <a:p>
            <a:r>
              <a:rPr lang="ru-RU" sz="1600" b="1" dirty="0">
                <a:solidFill>
                  <a:srgbClr val="002060"/>
                </a:solidFill>
                <a:latin typeface="Arial" panose="020B0604020202020204" pitchFamily="34" charset="0"/>
                <a:cs typeface="Arial" panose="020B0604020202020204" pitchFamily="34" charset="0"/>
              </a:rPr>
              <a:t>Это чайка с птенцом крачки в клюве. Хозяева колонии догнали её и в конце концов вынудили всё-таки выронить птенца</a:t>
            </a:r>
          </a:p>
        </p:txBody>
      </p:sp>
      <p:cxnSp>
        <p:nvCxnSpPr>
          <p:cNvPr id="5" name="Прямая со стрелкой 4">
            <a:extLst>
              <a:ext uri="{FF2B5EF4-FFF2-40B4-BE49-F238E27FC236}">
                <a16:creationId xmlns:a16="http://schemas.microsoft.com/office/drawing/2014/main" xmlns="" id="{3799EC97-BE8F-45F2-98AD-7071EB50047B}"/>
              </a:ext>
            </a:extLst>
          </p:cNvPr>
          <p:cNvCxnSpPr/>
          <p:nvPr/>
        </p:nvCxnSpPr>
        <p:spPr>
          <a:xfrm>
            <a:off x="1781504" y="3581620"/>
            <a:ext cx="851338" cy="470118"/>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32F42A03-3F60-40D3-AA32-B15F682B40F3}"/>
              </a:ext>
            </a:extLst>
          </p:cNvPr>
          <p:cNvSpPr txBox="1"/>
          <p:nvPr/>
        </p:nvSpPr>
        <p:spPr>
          <a:xfrm>
            <a:off x="4677103" y="190610"/>
            <a:ext cx="3489435" cy="830997"/>
          </a:xfrm>
          <a:prstGeom prst="rect">
            <a:avLst/>
          </a:prstGeom>
          <a:noFill/>
        </p:spPr>
        <p:txBody>
          <a:bodyPr wrap="square" rtlCol="0">
            <a:spAutoFit/>
          </a:bodyPr>
          <a:lstStyle/>
          <a:p>
            <a:r>
              <a:rPr lang="ru-RU" sz="1600" b="1" dirty="0">
                <a:solidFill>
                  <a:srgbClr val="002060"/>
                </a:solidFill>
                <a:latin typeface="Arial" panose="020B0604020202020204" pitchFamily="34" charset="0"/>
                <a:cs typeface="Arial" panose="020B0604020202020204" pitchFamily="34" charset="0"/>
              </a:rPr>
              <a:t>А это крачки, которые огромной группой летели за врагом и                              по очереди били её клювами</a:t>
            </a:r>
          </a:p>
        </p:txBody>
      </p:sp>
    </p:spTree>
    <p:extLst>
      <p:ext uri="{BB962C8B-B14F-4D97-AF65-F5344CB8AC3E}">
        <p14:creationId xmlns:p14="http://schemas.microsoft.com/office/powerpoint/2010/main" val="3817172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Рисунок 2" descr="IMG_1987">
            <a:extLst>
              <a:ext uri="{FF2B5EF4-FFF2-40B4-BE49-F238E27FC236}">
                <a16:creationId xmlns:a16="http://schemas.microsoft.com/office/drawing/2014/main" xmlns="" id="{A641EF36-BA66-4293-B075-5F242F97CECD}"/>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7096" t="18383" r="6936" b="27956"/>
          <a:stretch/>
        </p:blipFill>
        <p:spPr>
          <a:xfrm>
            <a:off x="0" y="1150374"/>
            <a:ext cx="12192000" cy="5707626"/>
          </a:xfrm>
          <a:prstGeom prst="rect">
            <a:avLst/>
          </a:prstGeom>
        </p:spPr>
      </p:pic>
      <p:sp>
        <p:nvSpPr>
          <p:cNvPr id="4" name="TextBox 3">
            <a:extLst>
              <a:ext uri="{FF2B5EF4-FFF2-40B4-BE49-F238E27FC236}">
                <a16:creationId xmlns:a16="http://schemas.microsoft.com/office/drawing/2014/main" xmlns="" id="{727C827B-419A-41BD-ABD0-5932EF5F1161}"/>
              </a:ext>
            </a:extLst>
          </p:cNvPr>
          <p:cNvSpPr txBox="1"/>
          <p:nvPr/>
        </p:nvSpPr>
        <p:spPr>
          <a:xfrm>
            <a:off x="223342" y="116682"/>
            <a:ext cx="11742683" cy="984885"/>
          </a:xfrm>
          <a:prstGeom prst="rect">
            <a:avLst/>
          </a:prstGeom>
          <a:noFill/>
        </p:spPr>
        <p:txBody>
          <a:bodyPr wrap="square" rtlCol="0">
            <a:spAutoFit/>
          </a:bodyPr>
          <a:lstStyle/>
          <a:p>
            <a:pPr algn="just"/>
            <a:r>
              <a:rPr lang="ru-RU" dirty="0">
                <a:solidFill>
                  <a:schemeClr val="bg1"/>
                </a:solidFill>
                <a:latin typeface="Arial" panose="020B0604020202020204" pitchFamily="34" charset="0"/>
                <a:cs typeface="Arial" panose="020B0604020202020204" pitchFamily="34" charset="0"/>
                <a:sym typeface="Wingdings" panose="05000000000000000000" pitchFamily="2" charset="2"/>
              </a:rPr>
              <a:t>Но, поднявшись в воздух, птицы оставляют свои гнезда без защиты. Казалось бы, таким образом они дают возможность хищнику легко найти яйца и полакомиться ими. Но всё не так просто. </a:t>
            </a:r>
            <a:r>
              <a:rPr lang="ru-RU" sz="2000" b="1" dirty="0">
                <a:solidFill>
                  <a:srgbClr val="002060"/>
                </a:solidFill>
                <a:latin typeface="Arial" panose="020B0604020202020204" pitchFamily="34" charset="0"/>
                <a:cs typeface="Arial" panose="020B0604020202020204" pitchFamily="34" charset="0"/>
                <a:sym typeface="Wingdings" panose="05000000000000000000" pitchFamily="2" charset="2"/>
              </a:rPr>
              <a:t>Попробуйте найти на фотографии гнездо крачки – чтобы проверить себя, щёлкните по кнопке.</a:t>
            </a:r>
            <a:endParaRPr lang="ru-RU" sz="2000" b="1" dirty="0">
              <a:solidFill>
                <a:srgbClr val="002060"/>
              </a:solidFill>
              <a:latin typeface="Arial" panose="020B0604020202020204" pitchFamily="34" charset="0"/>
              <a:cs typeface="Arial" panose="020B0604020202020204" pitchFamily="34" charset="0"/>
            </a:endParaRPr>
          </a:p>
        </p:txBody>
      </p:sp>
      <p:sp>
        <p:nvSpPr>
          <p:cNvPr id="2" name="Овал 1">
            <a:extLst>
              <a:ext uri="{FF2B5EF4-FFF2-40B4-BE49-F238E27FC236}">
                <a16:creationId xmlns:a16="http://schemas.microsoft.com/office/drawing/2014/main" xmlns="" id="{9BFD52E0-D9B8-4F78-9D19-BE591AE36BA3}"/>
              </a:ext>
            </a:extLst>
          </p:cNvPr>
          <p:cNvSpPr/>
          <p:nvPr/>
        </p:nvSpPr>
        <p:spPr>
          <a:xfrm>
            <a:off x="5249917" y="4918841"/>
            <a:ext cx="1671145" cy="1686911"/>
          </a:xfrm>
          <a:prstGeom prst="ellipse">
            <a:avLst/>
          </a:prstGeom>
          <a:noFill/>
          <a:ln w="444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скругленные углы 4">
            <a:extLst>
              <a:ext uri="{FF2B5EF4-FFF2-40B4-BE49-F238E27FC236}">
                <a16:creationId xmlns:a16="http://schemas.microsoft.com/office/drawing/2014/main" xmlns="" id="{CD850B83-E373-4CD0-8806-0A521AF0C423}"/>
              </a:ext>
            </a:extLst>
          </p:cNvPr>
          <p:cNvSpPr/>
          <p:nvPr/>
        </p:nvSpPr>
        <p:spPr>
          <a:xfrm>
            <a:off x="409903" y="1497724"/>
            <a:ext cx="2081049" cy="1008993"/>
          </a:xfrm>
          <a:prstGeom prst="roundRect">
            <a:avLst/>
          </a:prstGeom>
          <a:solidFill>
            <a:srgbClr val="FFFF00"/>
          </a:solidFill>
          <a:ln>
            <a:solidFill>
              <a:srgbClr val="002060"/>
            </a:solidFill>
          </a:ln>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rgbClr val="002060"/>
                </a:solidFill>
              </a:rPr>
              <a:t>Показать гнездо</a:t>
            </a:r>
          </a:p>
        </p:txBody>
      </p:sp>
    </p:spTree>
    <p:extLst>
      <p:ext uri="{BB962C8B-B14F-4D97-AF65-F5344CB8AC3E}">
        <p14:creationId xmlns:p14="http://schemas.microsoft.com/office/powerpoint/2010/main" val="19564295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500"/>
                                        <p:tgtEl>
                                          <p:spTgt spid="2"/>
                                        </p:tgtEl>
                                      </p:cBhvr>
                                    </p:animEffect>
                                  </p:childTnLst>
                                </p:cTn>
                              </p:par>
                            </p:childTnLst>
                          </p:cTn>
                        </p:par>
                      </p:childTnLst>
                    </p:cTn>
                  </p:par>
                </p:childTnLst>
              </p:cTn>
              <p:nextCondLst>
                <p:cond evt="onClick" delay="0">
                  <p:tgtEl>
                    <p:spTgt spid="5"/>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Рисунок 2" descr="IMG_1978">
            <a:extLst>
              <a:ext uri="{FF2B5EF4-FFF2-40B4-BE49-F238E27FC236}">
                <a16:creationId xmlns:a16="http://schemas.microsoft.com/office/drawing/2014/main" xmlns="" id="{87307EAC-8817-4D71-9287-8B37617C88F2}"/>
              </a:ext>
            </a:extLst>
          </p:cNvPr>
          <p:cNvPicPr>
            <a:picLocks noGrp="1" noChangeAspect="1"/>
          </p:cNvPicPr>
          <p:nvPr isPhoto="1"/>
        </p:nvPicPr>
        <p:blipFill rotWithShape="1">
          <a:blip r:embed="rId2" cstate="print">
            <a:lum/>
            <a:extLst>
              <a:ext uri="{28A0092B-C50C-407E-A947-70E740481C1C}">
                <a14:useLocalDpi xmlns:a14="http://schemas.microsoft.com/office/drawing/2010/main" val="0"/>
              </a:ext>
            </a:extLst>
          </a:blip>
          <a:srcRect t="26935" b="5484"/>
          <a:stretch/>
        </p:blipFill>
        <p:spPr>
          <a:xfrm>
            <a:off x="0" y="678425"/>
            <a:ext cx="12192000" cy="6179575"/>
          </a:xfrm>
          <a:prstGeom prst="rect">
            <a:avLst/>
          </a:prstGeom>
        </p:spPr>
      </p:pic>
      <p:pic>
        <p:nvPicPr>
          <p:cNvPr id="4" name="Рисунок 3" descr="IMG_1978">
            <a:extLst>
              <a:ext uri="{FF2B5EF4-FFF2-40B4-BE49-F238E27FC236}">
                <a16:creationId xmlns:a16="http://schemas.microsoft.com/office/drawing/2014/main" xmlns="" id="{D7534BB7-45D9-4039-9DEE-77386B74C652}"/>
              </a:ext>
            </a:extLst>
          </p:cNvPr>
          <p:cNvPicPr>
            <a:picLocks noGrp="1" noChangeAspect="1"/>
          </p:cNvPicPr>
          <p:nvPr isPhoto="1"/>
        </p:nvPicPr>
        <p:blipFill rotWithShape="1">
          <a:blip r:embed="rId3">
            <a:lum/>
            <a:extLst>
              <a:ext uri="{28A0092B-C50C-407E-A947-70E740481C1C}">
                <a14:useLocalDpi xmlns:a14="http://schemas.microsoft.com/office/drawing/2010/main" val="0"/>
              </a:ext>
            </a:extLst>
          </a:blip>
          <a:srcRect l="46035" t="65467" r="40646" b="21947"/>
          <a:stretch/>
        </p:blipFill>
        <p:spPr>
          <a:xfrm>
            <a:off x="0" y="741489"/>
            <a:ext cx="5984349" cy="4241333"/>
          </a:xfrm>
          <a:prstGeom prst="rect">
            <a:avLst/>
          </a:prstGeom>
          <a:ln w="66675">
            <a:solidFill>
              <a:srgbClr val="FF0000"/>
            </a:solidFill>
          </a:ln>
        </p:spPr>
      </p:pic>
      <p:grpSp>
        <p:nvGrpSpPr>
          <p:cNvPr id="25" name="Группа 24">
            <a:extLst>
              <a:ext uri="{FF2B5EF4-FFF2-40B4-BE49-F238E27FC236}">
                <a16:creationId xmlns:a16="http://schemas.microsoft.com/office/drawing/2014/main" xmlns="" id="{17A70892-012C-4B44-B505-BF5B444C7ED2}"/>
              </a:ext>
            </a:extLst>
          </p:cNvPr>
          <p:cNvGrpSpPr/>
          <p:nvPr/>
        </p:nvGrpSpPr>
        <p:grpSpPr>
          <a:xfrm>
            <a:off x="546537" y="788786"/>
            <a:ext cx="6721367" cy="4319242"/>
            <a:chOff x="546537" y="725722"/>
            <a:chExt cx="6721367" cy="4319242"/>
          </a:xfrm>
        </p:grpSpPr>
        <p:sp>
          <p:nvSpPr>
            <p:cNvPr id="5" name="TextBox 4">
              <a:extLst>
                <a:ext uri="{FF2B5EF4-FFF2-40B4-BE49-F238E27FC236}">
                  <a16:creationId xmlns:a16="http://schemas.microsoft.com/office/drawing/2014/main" xmlns="" id="{AECC0321-7E61-4434-BDE3-440E24B50808}"/>
                </a:ext>
              </a:extLst>
            </p:cNvPr>
            <p:cNvSpPr txBox="1"/>
            <p:nvPr/>
          </p:nvSpPr>
          <p:spPr>
            <a:xfrm>
              <a:off x="546537" y="4180709"/>
              <a:ext cx="2858815" cy="338554"/>
            </a:xfrm>
            <a:prstGeom prst="rect">
              <a:avLst/>
            </a:prstGeom>
            <a:noFill/>
          </p:spPr>
          <p:txBody>
            <a:bodyPr wrap="square" rtlCol="0">
              <a:spAutoFit/>
            </a:bodyPr>
            <a:lstStyle/>
            <a:p>
              <a:r>
                <a:rPr lang="ru-RU" sz="1600" b="1" dirty="0">
                  <a:solidFill>
                    <a:srgbClr val="002060"/>
                  </a:solidFill>
                  <a:latin typeface="Arial" panose="020B0604020202020204" pitchFamily="34" charset="0"/>
                  <a:cs typeface="Arial" panose="020B0604020202020204" pitchFamily="34" charset="0"/>
                </a:rPr>
                <a:t>Вот оно – яйцо в гнезде</a:t>
              </a:r>
            </a:p>
          </p:txBody>
        </p:sp>
        <p:cxnSp>
          <p:nvCxnSpPr>
            <p:cNvPr id="6" name="Прямая со стрелкой 5">
              <a:extLst>
                <a:ext uri="{FF2B5EF4-FFF2-40B4-BE49-F238E27FC236}">
                  <a16:creationId xmlns:a16="http://schemas.microsoft.com/office/drawing/2014/main" xmlns="" id="{C881B3BD-B52B-493B-96D4-2AD092F0171D}"/>
                </a:ext>
              </a:extLst>
            </p:cNvPr>
            <p:cNvCxnSpPr>
              <a:cxnSpLocks/>
            </p:cNvCxnSpPr>
            <p:nvPr/>
          </p:nvCxnSpPr>
          <p:spPr>
            <a:xfrm flipV="1">
              <a:off x="2107324" y="3674790"/>
              <a:ext cx="884850" cy="440137"/>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xmlns="" id="{788D8178-5664-494D-B8F3-48322652164A}"/>
                </a:ext>
              </a:extLst>
            </p:cNvPr>
            <p:cNvSpPr txBox="1"/>
            <p:nvPr/>
          </p:nvSpPr>
          <p:spPr>
            <a:xfrm>
              <a:off x="3405352" y="725722"/>
              <a:ext cx="2578997" cy="1138773"/>
            </a:xfrm>
            <a:prstGeom prst="rect">
              <a:avLst/>
            </a:prstGeom>
            <a:noFill/>
          </p:spPr>
          <p:txBody>
            <a:bodyPr wrap="square" rtlCol="0">
              <a:spAutoFit/>
            </a:bodyPr>
            <a:lstStyle/>
            <a:p>
              <a:pPr algn="r"/>
              <a:r>
                <a:rPr lang="ru-RU" sz="1600" b="1" dirty="0">
                  <a:solidFill>
                    <a:srgbClr val="002060"/>
                  </a:solidFill>
                  <a:latin typeface="Arial" panose="020B0604020202020204" pitchFamily="34" charset="0"/>
                  <a:cs typeface="Arial" panose="020B0604020202020204" pitchFamily="34" charset="0"/>
                </a:rPr>
                <a:t>А это - просто бумага               с номером гнезда для фотографирования</a:t>
              </a:r>
            </a:p>
            <a:p>
              <a:pPr indent="361950"/>
              <a:r>
                <a:rPr lang="ru-RU" sz="2000" b="1" dirty="0">
                  <a:solidFill>
                    <a:srgbClr val="002060"/>
                  </a:solidFill>
                  <a:latin typeface="Arial" panose="020B0604020202020204" pitchFamily="34" charset="0"/>
                  <a:cs typeface="Arial" panose="020B0604020202020204" pitchFamily="34" charset="0"/>
                  <a:sym typeface="Wingdings" panose="05000000000000000000" pitchFamily="2" charset="2"/>
                </a:rPr>
                <a:t></a:t>
              </a:r>
              <a:endParaRPr lang="ru-RU" sz="2000" b="1" dirty="0">
                <a:solidFill>
                  <a:srgbClr val="002060"/>
                </a:solidFill>
                <a:latin typeface="Arial" panose="020B0604020202020204" pitchFamily="34" charset="0"/>
                <a:cs typeface="Arial" panose="020B0604020202020204" pitchFamily="34" charset="0"/>
              </a:endParaRPr>
            </a:p>
          </p:txBody>
        </p:sp>
        <p:cxnSp>
          <p:nvCxnSpPr>
            <p:cNvPr id="8" name="Прямая со стрелкой 7">
              <a:extLst>
                <a:ext uri="{FF2B5EF4-FFF2-40B4-BE49-F238E27FC236}">
                  <a16:creationId xmlns:a16="http://schemas.microsoft.com/office/drawing/2014/main" xmlns="" id="{868CFB75-998F-4010-B8F3-215038E63213}"/>
                </a:ext>
              </a:extLst>
            </p:cNvPr>
            <p:cNvCxnSpPr>
              <a:cxnSpLocks/>
            </p:cNvCxnSpPr>
            <p:nvPr/>
          </p:nvCxnSpPr>
          <p:spPr>
            <a:xfrm flipH="1">
              <a:off x="3531476" y="1353931"/>
              <a:ext cx="283779" cy="359033"/>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1" name="Прямоугольник: скругленные углы 10">
              <a:extLst>
                <a:ext uri="{FF2B5EF4-FFF2-40B4-BE49-F238E27FC236}">
                  <a16:creationId xmlns:a16="http://schemas.microsoft.com/office/drawing/2014/main" xmlns="" id="{3A59F184-53C8-4926-AC11-99848A71CDD1}"/>
                </a:ext>
              </a:extLst>
            </p:cNvPr>
            <p:cNvSpPr/>
            <p:nvPr/>
          </p:nvSpPr>
          <p:spPr>
            <a:xfrm>
              <a:off x="6207652" y="4180710"/>
              <a:ext cx="1060252" cy="864254"/>
            </a:xfrm>
            <a:prstGeom prst="round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4" name="Прямая со стрелкой 13">
              <a:extLst>
                <a:ext uri="{FF2B5EF4-FFF2-40B4-BE49-F238E27FC236}">
                  <a16:creationId xmlns:a16="http://schemas.microsoft.com/office/drawing/2014/main" xmlns="" id="{A7E1E345-C5A9-46BF-A624-B58FF236AE5F}"/>
                </a:ext>
              </a:extLst>
            </p:cNvPr>
            <p:cNvCxnSpPr>
              <a:cxnSpLocks/>
              <a:stCxn id="11" idx="1"/>
            </p:cNvCxnSpPr>
            <p:nvPr/>
          </p:nvCxnSpPr>
          <p:spPr>
            <a:xfrm flipH="1" flipV="1">
              <a:off x="5512676" y="4519265"/>
              <a:ext cx="694976" cy="9357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xmlns="" id="{9AD8ADD3-0FE0-449F-8061-8E2FE43FB1A4}"/>
              </a:ext>
            </a:extLst>
          </p:cNvPr>
          <p:cNvSpPr txBox="1"/>
          <p:nvPr/>
        </p:nvSpPr>
        <p:spPr>
          <a:xfrm>
            <a:off x="223342" y="116682"/>
            <a:ext cx="11742683" cy="400110"/>
          </a:xfrm>
          <a:prstGeom prst="rect">
            <a:avLst/>
          </a:prstGeom>
          <a:noFill/>
        </p:spPr>
        <p:txBody>
          <a:bodyPr wrap="square" rtlCol="0">
            <a:spAutoFit/>
          </a:bodyPr>
          <a:lstStyle/>
          <a:p>
            <a:pPr algn="ctr"/>
            <a:r>
              <a:rPr lang="ru-RU" sz="2000" b="1" dirty="0">
                <a:solidFill>
                  <a:srgbClr val="002060"/>
                </a:solidFill>
                <a:latin typeface="Arial" panose="020B0604020202020204" pitchFamily="34" charset="0"/>
                <a:cs typeface="Arial" panose="020B0604020202020204" pitchFamily="34" charset="0"/>
                <a:sym typeface="Wingdings" panose="05000000000000000000" pitchFamily="2" charset="2"/>
              </a:rPr>
              <a:t>А теперь обнаружьте гнездо на этой фотографии</a:t>
            </a:r>
            <a:endParaRPr lang="ru-RU" sz="2000" b="1" dirty="0">
              <a:solidFill>
                <a:srgbClr val="002060"/>
              </a:solidFill>
              <a:latin typeface="Arial" panose="020B0604020202020204" pitchFamily="34" charset="0"/>
              <a:cs typeface="Arial" panose="020B0604020202020204" pitchFamily="34" charset="0"/>
            </a:endParaRPr>
          </a:p>
        </p:txBody>
      </p:sp>
      <p:sp>
        <p:nvSpPr>
          <p:cNvPr id="29" name="Прямоугольник: скругленные углы 28">
            <a:extLst>
              <a:ext uri="{FF2B5EF4-FFF2-40B4-BE49-F238E27FC236}">
                <a16:creationId xmlns:a16="http://schemas.microsoft.com/office/drawing/2014/main" xmlns="" id="{2EC0A418-68DD-4F2F-A78F-85C83087743D}"/>
              </a:ext>
            </a:extLst>
          </p:cNvPr>
          <p:cNvSpPr/>
          <p:nvPr/>
        </p:nvSpPr>
        <p:spPr>
          <a:xfrm>
            <a:off x="9884976" y="788786"/>
            <a:ext cx="2081049" cy="1008993"/>
          </a:xfrm>
          <a:prstGeom prst="roundRect">
            <a:avLst/>
          </a:prstGeom>
          <a:solidFill>
            <a:srgbClr val="FFFF00"/>
          </a:solidFill>
          <a:ln>
            <a:solidFill>
              <a:srgbClr val="002060"/>
            </a:solidFill>
          </a:ln>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rgbClr val="002060"/>
                </a:solidFill>
              </a:rPr>
              <a:t>Показать гнездо</a:t>
            </a:r>
          </a:p>
        </p:txBody>
      </p:sp>
    </p:spTree>
    <p:extLst>
      <p:ext uri="{BB962C8B-B14F-4D97-AF65-F5344CB8AC3E}">
        <p14:creationId xmlns:p14="http://schemas.microsoft.com/office/powerpoint/2010/main" val="11775283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childTnLst>
              </p:cTn>
              <p:nextCondLst>
                <p:cond evt="onClick" delay="0">
                  <p:tgtEl>
                    <p:spTgt spid="29"/>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Рисунок 2" descr="2017-06-26_055">
            <a:extLst>
              <a:ext uri="{FF2B5EF4-FFF2-40B4-BE49-F238E27FC236}">
                <a16:creationId xmlns:a16="http://schemas.microsoft.com/office/drawing/2014/main" xmlns="" id="{574E4527-B3C3-4101-BF8E-D913FF983BB8}"/>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14827" r="11051"/>
          <a:stretch/>
        </p:blipFill>
        <p:spPr>
          <a:xfrm>
            <a:off x="0" y="0"/>
            <a:ext cx="7624916" cy="6858000"/>
          </a:xfrm>
          <a:prstGeom prst="rect">
            <a:avLst/>
          </a:prstGeom>
        </p:spPr>
      </p:pic>
      <p:sp>
        <p:nvSpPr>
          <p:cNvPr id="4" name="TextBox 3">
            <a:extLst>
              <a:ext uri="{FF2B5EF4-FFF2-40B4-BE49-F238E27FC236}">
                <a16:creationId xmlns:a16="http://schemas.microsoft.com/office/drawing/2014/main" xmlns="" id="{572CB95B-BFB1-4A23-B76A-C9F919279DD0}"/>
              </a:ext>
            </a:extLst>
          </p:cNvPr>
          <p:cNvSpPr txBox="1"/>
          <p:nvPr/>
        </p:nvSpPr>
        <p:spPr>
          <a:xfrm>
            <a:off x="7772400" y="276171"/>
            <a:ext cx="4225159" cy="4524315"/>
          </a:xfrm>
          <a:prstGeom prst="rect">
            <a:avLst/>
          </a:prstGeom>
          <a:noFill/>
        </p:spPr>
        <p:txBody>
          <a:bodyPr wrap="square" rtlCol="0">
            <a:spAutoFit/>
          </a:bodyPr>
          <a:lstStyle/>
          <a:p>
            <a:pPr algn="just"/>
            <a:r>
              <a:rPr lang="ru-RU" dirty="0">
                <a:solidFill>
                  <a:schemeClr val="bg1"/>
                </a:solidFill>
                <a:latin typeface="Arial" panose="020B0604020202020204" pitchFamily="34" charset="0"/>
                <a:cs typeface="Arial" panose="020B0604020202020204" pitchFamily="34" charset="0"/>
                <a:sym typeface="Wingdings" panose="05000000000000000000" pitchFamily="2" charset="2"/>
              </a:rPr>
              <a:t>Гнезда чаек и крачек были бы видны с воздуха издалека, если бы яйца были белыми или светлыми, как у многих других птиц. Но у тех видов, которые устраивают гнезда на открытых местах, да ещё и на земле, яйца как будто одеты в маскировочные халаты: на коричневом или зеленоватом фоне разбросаны темные пятна. Такая окраска делает их практически незаметными, особенно на расстоянии. Когда исследуешь колонию, нужно очень внимательно смотреть себе под ноги – велик риск наступить прямо на гнездо.</a:t>
            </a:r>
            <a:endParaRPr lang="ru-RU"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0446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CCE7A800-1A23-4047-B9D2-DC509720E743}"/>
              </a:ext>
            </a:extLst>
          </p:cNvPr>
          <p:cNvSpPr/>
          <p:nvPr/>
        </p:nvSpPr>
        <p:spPr>
          <a:xfrm>
            <a:off x="8229599" y="283808"/>
            <a:ext cx="3783725" cy="5355312"/>
          </a:xfrm>
          <a:prstGeom prst="rect">
            <a:avLst/>
          </a:prstGeom>
        </p:spPr>
        <p:txBody>
          <a:bodyPr wrap="square">
            <a:spAutoFit/>
          </a:bodyPr>
          <a:lstStyle/>
          <a:p>
            <a:pPr algn="just"/>
            <a:r>
              <a:rPr lang="ru-RU" dirty="0">
                <a:solidFill>
                  <a:schemeClr val="bg1"/>
                </a:solidFill>
                <a:latin typeface="Arial" panose="020B0604020202020204" pitchFamily="34" charset="0"/>
                <a:ea typeface="Calibri" panose="020F0502020204030204" pitchFamily="34" charset="0"/>
                <a:cs typeface="Arial" panose="020B0604020202020204" pitchFamily="34" charset="0"/>
              </a:rPr>
              <a:t>День за днем родители по очереди согревают яйца, периодически переворачивая их клювами. Птицы сидят на гнезде и днём, и ночью. Даже самые сильный ливень не может заставить их покинуть свой пост. Единственное время, когда кладка (так называются яйца, отложенные одной птицей в гнездо) остается без надзора – это периоды, в течение которых родители поднимаются в воздух при приближении врага. </a:t>
            </a:r>
            <a:r>
              <a:rPr lang="ru-RU" b="1" dirty="0">
                <a:solidFill>
                  <a:srgbClr val="FF0000"/>
                </a:solidFill>
                <a:latin typeface="Arial" panose="020B0604020202020204" pitchFamily="34" charset="0"/>
                <a:ea typeface="Calibri" panose="020F0502020204030204" pitchFamily="34" charset="0"/>
                <a:cs typeface="Arial" panose="020B0604020202020204" pitchFamily="34" charset="0"/>
              </a:rPr>
              <a:t>Поэтому людям без необходимости лучше не посещать колонии – оставшиеся без присмотра яйца могут и слишком сильно охладиться, и перегреться.</a:t>
            </a:r>
          </a:p>
        </p:txBody>
      </p:sp>
      <p:pic>
        <p:nvPicPr>
          <p:cNvPr id="6" name="Рисунок 5">
            <a:extLst>
              <a:ext uri="{FF2B5EF4-FFF2-40B4-BE49-F238E27FC236}">
                <a16:creationId xmlns:a16="http://schemas.microsoft.com/office/drawing/2014/main" xmlns="" id="{5366A99A-CF73-40EA-BBED-3261012CCB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34" r="5863"/>
          <a:stretch/>
        </p:blipFill>
        <p:spPr>
          <a:xfrm>
            <a:off x="0" y="0"/>
            <a:ext cx="8056179" cy="6858000"/>
          </a:xfrm>
          <a:prstGeom prst="rect">
            <a:avLst/>
          </a:prstGeom>
        </p:spPr>
      </p:pic>
    </p:spTree>
    <p:extLst>
      <p:ext uri="{BB962C8B-B14F-4D97-AF65-F5344CB8AC3E}">
        <p14:creationId xmlns:p14="http://schemas.microsoft.com/office/powerpoint/2010/main" val="3961560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A87F2610-FD63-4956-8CED-7CE6E752ACFB}"/>
              </a:ext>
            </a:extLst>
          </p:cNvPr>
          <p:cNvPicPr>
            <a:picLocks noChangeAspect="1"/>
          </p:cNvPicPr>
          <p:nvPr/>
        </p:nvPicPr>
        <p:blipFill rotWithShape="1">
          <a:blip r:embed="rId2">
            <a:extLst>
              <a:ext uri="{28A0092B-C50C-407E-A947-70E740481C1C}">
                <a14:useLocalDpi xmlns:a14="http://schemas.microsoft.com/office/drawing/2010/main" val="0"/>
              </a:ext>
            </a:extLst>
          </a:blip>
          <a:srcRect l="10428"/>
          <a:stretch/>
        </p:blipFill>
        <p:spPr>
          <a:xfrm>
            <a:off x="0" y="0"/>
            <a:ext cx="8192412" cy="6858000"/>
          </a:xfrm>
          <a:prstGeom prst="rect">
            <a:avLst/>
          </a:prstGeom>
        </p:spPr>
      </p:pic>
      <p:sp>
        <p:nvSpPr>
          <p:cNvPr id="4" name="TextBox 3">
            <a:extLst>
              <a:ext uri="{FF2B5EF4-FFF2-40B4-BE49-F238E27FC236}">
                <a16:creationId xmlns:a16="http://schemas.microsoft.com/office/drawing/2014/main" xmlns="" id="{6D47AB2A-412E-471F-9E94-2F3074E0FEA8}"/>
              </a:ext>
            </a:extLst>
          </p:cNvPr>
          <p:cNvSpPr txBox="1"/>
          <p:nvPr/>
        </p:nvSpPr>
        <p:spPr>
          <a:xfrm>
            <a:off x="8364477" y="250722"/>
            <a:ext cx="3655458" cy="6186309"/>
          </a:xfrm>
          <a:prstGeom prst="rect">
            <a:avLst/>
          </a:prstGeom>
          <a:noFill/>
        </p:spPr>
        <p:txBody>
          <a:bodyPr wrap="square" rtlCol="0">
            <a:spAutoFit/>
          </a:bodyPr>
          <a:lstStyle/>
          <a:p>
            <a:pPr algn="just"/>
            <a:r>
              <a:rPr lang="ru-RU" dirty="0">
                <a:solidFill>
                  <a:schemeClr val="bg1"/>
                </a:solidFill>
                <a:latin typeface="Arial" panose="020B0604020202020204" pitchFamily="34" charset="0"/>
                <a:cs typeface="Arial" panose="020B0604020202020204" pitchFamily="34" charset="0"/>
              </a:rPr>
              <a:t>В середине июня на тюленьи острова наконец приходит лето. В северной части Ладоги все происходит несколько позже, чем на материке – глубина озера здесь в некоторых местах превышает 200 метров, и огромная масса воды прогревается очень медленно, создавая на малых островах свой микроклимат. </a:t>
            </a:r>
          </a:p>
          <a:p>
            <a:pPr algn="just"/>
            <a:r>
              <a:rPr lang="ru-RU" dirty="0">
                <a:solidFill>
                  <a:schemeClr val="bg1"/>
                </a:solidFill>
                <a:latin typeface="Arial" panose="020B0604020202020204" pitchFamily="34" charset="0"/>
                <a:cs typeface="Arial" panose="020B0604020202020204" pitchFamily="34" charset="0"/>
              </a:rPr>
              <a:t>И вот уже до конца распустились листья на деревьях, побережье и поляны покрылись цветами, а мы с возросшим энтузиазмом моем посуду после обеда: ещё бы, температура воды теперь не +4, а почти +10, и после мытья котелка уже не приходится с трудом разжимать пальцы, в которых зажата губка.</a:t>
            </a:r>
          </a:p>
        </p:txBody>
      </p:sp>
    </p:spTree>
    <p:extLst>
      <p:ext uri="{BB962C8B-B14F-4D97-AF65-F5344CB8AC3E}">
        <p14:creationId xmlns:p14="http://schemas.microsoft.com/office/powerpoint/2010/main" val="1145417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02FF7DB1-430F-45CE-BEE3-03728219B70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035" r="7069"/>
          <a:stretch/>
        </p:blipFill>
        <p:spPr>
          <a:xfrm>
            <a:off x="0" y="0"/>
            <a:ext cx="7488621" cy="6858000"/>
          </a:xfrm>
          <a:prstGeom prst="rect">
            <a:avLst/>
          </a:prstGeom>
        </p:spPr>
      </p:pic>
      <p:sp>
        <p:nvSpPr>
          <p:cNvPr id="4" name="Прямоугольник 3">
            <a:extLst>
              <a:ext uri="{FF2B5EF4-FFF2-40B4-BE49-F238E27FC236}">
                <a16:creationId xmlns:a16="http://schemas.microsoft.com/office/drawing/2014/main" xmlns="" id="{6DCA7650-7B19-4454-A896-23337962938F}"/>
              </a:ext>
            </a:extLst>
          </p:cNvPr>
          <p:cNvSpPr/>
          <p:nvPr/>
        </p:nvSpPr>
        <p:spPr>
          <a:xfrm>
            <a:off x="7614745" y="283808"/>
            <a:ext cx="4398579" cy="6186309"/>
          </a:xfrm>
          <a:prstGeom prst="rect">
            <a:avLst/>
          </a:prstGeom>
        </p:spPr>
        <p:txBody>
          <a:bodyPr wrap="square">
            <a:spAutoFit/>
          </a:bodyPr>
          <a:lstStyle/>
          <a:p>
            <a:pPr algn="just"/>
            <a:r>
              <a:rPr lang="ru-RU" dirty="0">
                <a:solidFill>
                  <a:schemeClr val="bg1"/>
                </a:solidFill>
                <a:latin typeface="Arial" panose="020B0604020202020204" pitchFamily="34" charset="0"/>
                <a:ea typeface="Calibri" panose="020F0502020204030204" pitchFamily="34" charset="0"/>
                <a:cs typeface="Arial" panose="020B0604020202020204" pitchFamily="34" charset="0"/>
              </a:rPr>
              <a:t>Проходит около трёх (если речь идет о крачках) или четырех (в случае крупных чаек) недель, и вот наконец наступает счастливый момент. В яйце начинает тихонько пищать птенец, а потом изнутри раздается  постукивание. Малышу придётся самому проложить себе путь в большую жизнь, проделав клювом отверстие в скорлупе.</a:t>
            </a:r>
          </a:p>
          <a:p>
            <a:pPr algn="just"/>
            <a:endParaRPr lang="ru-RU" dirty="0">
              <a:solidFill>
                <a:schemeClr val="bg1"/>
              </a:solidFill>
              <a:latin typeface="Arial" panose="020B0604020202020204" pitchFamily="34" charset="0"/>
              <a:cs typeface="Arial" panose="020B0604020202020204" pitchFamily="34" charset="0"/>
            </a:endParaRPr>
          </a:p>
          <a:p>
            <a:pPr algn="just"/>
            <a:r>
              <a:rPr lang="ru-RU" dirty="0">
                <a:solidFill>
                  <a:schemeClr val="bg1"/>
                </a:solidFill>
                <a:latin typeface="Arial" panose="020B0604020202020204" pitchFamily="34" charset="0"/>
                <a:cs typeface="Arial" panose="020B0604020202020204" pitchFamily="34" charset="0"/>
              </a:rPr>
              <a:t>Нужно сказать, что у чаек и крачек в кладке обычно три яйца, но птенцы, как правило, вылупляются не одновременно. Птица откладывает первое яйцо и сразу же начинает его насиживать. Спустя два – три дня (а иногда и больше) будет отложено второе, а через некоторое время – и третье яйцо. В результате и малыши обычно появляются на свет с разницей в несколько дней.</a:t>
            </a:r>
          </a:p>
        </p:txBody>
      </p:sp>
    </p:spTree>
    <p:extLst>
      <p:ext uri="{BB962C8B-B14F-4D97-AF65-F5344CB8AC3E}">
        <p14:creationId xmlns:p14="http://schemas.microsoft.com/office/powerpoint/2010/main" val="32040207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Рисунок 2" descr="2013-06-10_0007">
            <a:extLst>
              <a:ext uri="{FF2B5EF4-FFF2-40B4-BE49-F238E27FC236}">
                <a16:creationId xmlns:a16="http://schemas.microsoft.com/office/drawing/2014/main" xmlns="" id="{02E16692-F3C0-4D50-933E-A7D4368C68AB}"/>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5278" r="40242"/>
          <a:stretch/>
        </p:blipFill>
        <p:spPr>
          <a:xfrm>
            <a:off x="0" y="0"/>
            <a:ext cx="6975987" cy="6857999"/>
          </a:xfrm>
          <a:prstGeom prst="rect">
            <a:avLst/>
          </a:prstGeom>
        </p:spPr>
      </p:pic>
      <p:sp>
        <p:nvSpPr>
          <p:cNvPr id="4" name="Прямоугольник 3">
            <a:extLst>
              <a:ext uri="{FF2B5EF4-FFF2-40B4-BE49-F238E27FC236}">
                <a16:creationId xmlns:a16="http://schemas.microsoft.com/office/drawing/2014/main" xmlns="" id="{262E448A-580B-4D76-945D-FA7FCC5D8D8D}"/>
              </a:ext>
            </a:extLst>
          </p:cNvPr>
          <p:cNvSpPr/>
          <p:nvPr/>
        </p:nvSpPr>
        <p:spPr>
          <a:xfrm>
            <a:off x="7157545" y="283808"/>
            <a:ext cx="4855779" cy="4524315"/>
          </a:xfrm>
          <a:prstGeom prst="rect">
            <a:avLst/>
          </a:prstGeom>
        </p:spPr>
        <p:txBody>
          <a:bodyPr wrap="square">
            <a:spAutoFit/>
          </a:bodyPr>
          <a:lstStyle/>
          <a:p>
            <a:pPr algn="just"/>
            <a:r>
              <a:rPr lang="ru-RU" dirty="0">
                <a:solidFill>
                  <a:schemeClr val="bg1"/>
                </a:solidFill>
                <a:latin typeface="Arial" panose="020B0604020202020204" pitchFamily="34" charset="0"/>
                <a:ea typeface="Calibri" panose="020F0502020204030204" pitchFamily="34" charset="0"/>
                <a:cs typeface="Arial" panose="020B0604020202020204" pitchFamily="34" charset="0"/>
              </a:rPr>
              <a:t>Разбить скорлупу для птенца – дело нелегкое, оно требует от малыша значительных усилий. Иногда этот процесс занимает несколько часов. На колонии часто можно любоваться птенцами, проделавшими отверстие и наблюдающими через него за окружающим миром в ожидании, когда вернутся силы.</a:t>
            </a:r>
          </a:p>
          <a:p>
            <a:pPr algn="just"/>
            <a:endParaRPr lang="ru-RU" dirty="0">
              <a:solidFill>
                <a:schemeClr val="bg1"/>
              </a:solidFill>
              <a:latin typeface="Arial" panose="020B0604020202020204" pitchFamily="34" charset="0"/>
              <a:cs typeface="Arial" panose="020B0604020202020204" pitchFamily="34" charset="0"/>
            </a:endParaRPr>
          </a:p>
          <a:p>
            <a:pPr algn="just"/>
            <a:r>
              <a:rPr lang="ru-RU" dirty="0">
                <a:solidFill>
                  <a:schemeClr val="bg1"/>
                </a:solidFill>
                <a:latin typeface="Arial" panose="020B0604020202020204" pitchFamily="34" charset="0"/>
                <a:cs typeface="Arial" panose="020B0604020202020204" pitchFamily="34" charset="0"/>
              </a:rPr>
              <a:t>Для того, чтобы пробить скорлупу на конце клюва у птенца есть так называемый «яйцевой зуб». Конечно, к зубам млекопитающих он не имеет никакого отношения. Это очень прочный роговой вырост, который через несколько дней после </a:t>
            </a:r>
            <a:r>
              <a:rPr lang="ru-RU" dirty="0" err="1">
                <a:solidFill>
                  <a:schemeClr val="bg1"/>
                </a:solidFill>
                <a:latin typeface="Arial" panose="020B0604020202020204" pitchFamily="34" charset="0"/>
                <a:cs typeface="Arial" panose="020B0604020202020204" pitchFamily="34" charset="0"/>
              </a:rPr>
              <a:t>вылупления</a:t>
            </a:r>
            <a:r>
              <a:rPr lang="ru-RU" dirty="0">
                <a:solidFill>
                  <a:schemeClr val="bg1"/>
                </a:solidFill>
                <a:latin typeface="Arial" panose="020B0604020202020204" pitchFamily="34" charset="0"/>
                <a:cs typeface="Arial" panose="020B0604020202020204" pitchFamily="34" charset="0"/>
              </a:rPr>
              <a:t> отваливается.</a:t>
            </a:r>
          </a:p>
        </p:txBody>
      </p:sp>
      <p:sp>
        <p:nvSpPr>
          <p:cNvPr id="2" name="TextBox 1">
            <a:extLst>
              <a:ext uri="{FF2B5EF4-FFF2-40B4-BE49-F238E27FC236}">
                <a16:creationId xmlns:a16="http://schemas.microsoft.com/office/drawing/2014/main" xmlns="" id="{679A0C0C-859A-4343-AE62-C160FFA1251F}"/>
              </a:ext>
            </a:extLst>
          </p:cNvPr>
          <p:cNvSpPr txBox="1"/>
          <p:nvPr/>
        </p:nvSpPr>
        <p:spPr>
          <a:xfrm>
            <a:off x="5342976" y="1387365"/>
            <a:ext cx="1633011" cy="369332"/>
          </a:xfrm>
          <a:prstGeom prst="rect">
            <a:avLst/>
          </a:prstGeom>
          <a:solidFill>
            <a:schemeClr val="tx1">
              <a:alpha val="49000"/>
            </a:schemeClr>
          </a:solidFill>
        </p:spPr>
        <p:txBody>
          <a:bodyPr wrap="none" rtlCol="0">
            <a:spAutoFit/>
          </a:bodyPr>
          <a:lstStyle/>
          <a:p>
            <a:r>
              <a:rPr lang="ru-RU" b="1" dirty="0">
                <a:solidFill>
                  <a:schemeClr val="bg1"/>
                </a:solidFill>
                <a:latin typeface="Arial" panose="020B0604020202020204" pitchFamily="34" charset="0"/>
                <a:cs typeface="Arial" panose="020B0604020202020204" pitchFamily="34" charset="0"/>
              </a:rPr>
              <a:t>Яйцевой зуб</a:t>
            </a:r>
          </a:p>
        </p:txBody>
      </p:sp>
      <p:cxnSp>
        <p:nvCxnSpPr>
          <p:cNvPr id="5" name="Прямая со стрелкой 4">
            <a:extLst>
              <a:ext uri="{FF2B5EF4-FFF2-40B4-BE49-F238E27FC236}">
                <a16:creationId xmlns:a16="http://schemas.microsoft.com/office/drawing/2014/main" xmlns="" id="{5C252269-E110-428C-87A1-CB43B9D7C9B2}"/>
              </a:ext>
            </a:extLst>
          </p:cNvPr>
          <p:cNvCxnSpPr>
            <a:cxnSpLocks/>
          </p:cNvCxnSpPr>
          <p:nvPr/>
        </p:nvCxnSpPr>
        <p:spPr>
          <a:xfrm flipH="1">
            <a:off x="5770179" y="1756697"/>
            <a:ext cx="325821" cy="153829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8791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524F0A9D-B37E-4E72-8CC4-6D5F9DCE0007}"/>
              </a:ext>
            </a:extLst>
          </p:cNvPr>
          <p:cNvSpPr/>
          <p:nvPr/>
        </p:nvSpPr>
        <p:spPr>
          <a:xfrm>
            <a:off x="8245366" y="311291"/>
            <a:ext cx="3704895" cy="2613664"/>
          </a:xfrm>
          <a:prstGeom prst="rect">
            <a:avLst/>
          </a:prstGeom>
        </p:spPr>
        <p:txBody>
          <a:bodyPr wrap="square">
            <a:spAutoFit/>
          </a:bodyPr>
          <a:lstStyle/>
          <a:p>
            <a:pPr marL="95250" lvl="1" algn="just">
              <a:lnSpc>
                <a:spcPct val="115000"/>
              </a:lnSpc>
              <a:spcAft>
                <a:spcPts val="1000"/>
              </a:spcAft>
            </a:pPr>
            <a:r>
              <a:rPr lang="ru-RU" dirty="0">
                <a:solidFill>
                  <a:schemeClr val="bg1"/>
                </a:solidFill>
                <a:latin typeface="Arial" panose="020B0604020202020204" pitchFamily="34" charset="0"/>
                <a:ea typeface="Calibri" panose="020F0502020204030204" pitchFamily="34" charset="0"/>
                <a:cs typeface="Arial" panose="020B0604020202020204" pitchFamily="34" charset="0"/>
              </a:rPr>
              <a:t>И вот птенец выбирается из яичной скорлупы и родители могут созерцать долгожданное дитя. Скажем прямо, в первый момент после появления из яйца птенец никак не может претендовать на звание «Самый милый ребенок года». </a:t>
            </a:r>
            <a:endParaRPr lang="ru-RU"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xmlns="" id="{B3681396-1822-4B12-A233-1873C17423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35" r="5172"/>
          <a:stretch/>
        </p:blipFill>
        <p:spPr>
          <a:xfrm>
            <a:off x="0" y="0"/>
            <a:ext cx="8119241" cy="6858000"/>
          </a:xfrm>
          <a:prstGeom prst="rect">
            <a:avLst/>
          </a:prstGeom>
        </p:spPr>
      </p:pic>
      <p:sp>
        <p:nvSpPr>
          <p:cNvPr id="4" name="Прямоугольник 3">
            <a:extLst>
              <a:ext uri="{FF2B5EF4-FFF2-40B4-BE49-F238E27FC236}">
                <a16:creationId xmlns:a16="http://schemas.microsoft.com/office/drawing/2014/main" xmlns="" id="{F688D760-1F68-42AA-8F6A-B6D1F272F879}"/>
              </a:ext>
            </a:extLst>
          </p:cNvPr>
          <p:cNvSpPr/>
          <p:nvPr/>
        </p:nvSpPr>
        <p:spPr>
          <a:xfrm>
            <a:off x="8245366" y="4213250"/>
            <a:ext cx="3704895" cy="2333459"/>
          </a:xfrm>
          <a:prstGeom prst="rect">
            <a:avLst/>
          </a:prstGeom>
        </p:spPr>
        <p:txBody>
          <a:bodyPr wrap="square">
            <a:spAutoFit/>
          </a:bodyPr>
          <a:lstStyle/>
          <a:p>
            <a:pPr marL="95250" lvl="1" algn="just">
              <a:lnSpc>
                <a:spcPct val="115000"/>
              </a:lnSpc>
              <a:spcAft>
                <a:spcPts val="1000"/>
              </a:spcAft>
            </a:pPr>
            <a:r>
              <a:rPr lang="ru-RU" sz="1600" b="1" i="1" dirty="0">
                <a:solidFill>
                  <a:srgbClr val="000099"/>
                </a:solidFill>
                <a:latin typeface="Arial" panose="020B0604020202020204" pitchFamily="34" charset="0"/>
                <a:ea typeface="Calibri" panose="020F0502020204030204" pitchFamily="34" charset="0"/>
                <a:cs typeface="Arial" panose="020B0604020202020204" pitchFamily="34" charset="0"/>
              </a:rPr>
              <a:t>Видите на втором яйце трещинки? Это его обитатель уже начал работы по подготовке своего </a:t>
            </a:r>
            <a:r>
              <a:rPr lang="ru-RU" sz="1600" b="1" i="1" dirty="0" err="1">
                <a:solidFill>
                  <a:srgbClr val="000099"/>
                </a:solidFill>
                <a:latin typeface="Arial" panose="020B0604020202020204" pitchFamily="34" charset="0"/>
                <a:ea typeface="Calibri" panose="020F0502020204030204" pitchFamily="34" charset="0"/>
                <a:cs typeface="Arial" panose="020B0604020202020204" pitchFamily="34" charset="0"/>
              </a:rPr>
              <a:t>вылупления</a:t>
            </a:r>
            <a:r>
              <a:rPr lang="ru-RU" sz="1600" b="1" i="1" dirty="0">
                <a:solidFill>
                  <a:srgbClr val="000099"/>
                </a:solidFill>
                <a:latin typeface="Arial" panose="020B0604020202020204" pitchFamily="34" charset="0"/>
                <a:ea typeface="Calibri" panose="020F0502020204030204" pitchFamily="34" charset="0"/>
                <a:cs typeface="Arial" panose="020B0604020202020204" pitchFamily="34" charset="0"/>
              </a:rPr>
              <a:t>. Но пройдет еще не меньше суток, прежде чем он присоединится к своему брату или сестре.</a:t>
            </a:r>
            <a:endParaRPr lang="ru-RU" sz="1600" b="1" i="1" dirty="0">
              <a:solidFill>
                <a:srgbClr val="000099"/>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6" name="Прямая со стрелкой 5">
            <a:extLst>
              <a:ext uri="{FF2B5EF4-FFF2-40B4-BE49-F238E27FC236}">
                <a16:creationId xmlns:a16="http://schemas.microsoft.com/office/drawing/2014/main" xmlns="" id="{2D62E682-152D-4BC4-B038-44C08F716FC6}"/>
              </a:ext>
            </a:extLst>
          </p:cNvPr>
          <p:cNvCxnSpPr/>
          <p:nvPr/>
        </p:nvCxnSpPr>
        <p:spPr>
          <a:xfrm flipH="1">
            <a:off x="4866968" y="5748688"/>
            <a:ext cx="3252273" cy="0"/>
          </a:xfrm>
          <a:prstGeom prst="straightConnector1">
            <a:avLst/>
          </a:prstGeom>
          <a:ln w="5715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9966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27F8CE67-5C3A-4879-8F57-7716AFE4FA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72" r="9827"/>
          <a:stretch/>
        </p:blipFill>
        <p:spPr>
          <a:xfrm>
            <a:off x="0" y="0"/>
            <a:ext cx="7772400" cy="6858000"/>
          </a:xfrm>
          <a:prstGeom prst="rect">
            <a:avLst/>
          </a:prstGeom>
        </p:spPr>
      </p:pic>
      <p:sp>
        <p:nvSpPr>
          <p:cNvPr id="3" name="Прямоугольник 2">
            <a:extLst>
              <a:ext uri="{FF2B5EF4-FFF2-40B4-BE49-F238E27FC236}">
                <a16:creationId xmlns:a16="http://schemas.microsoft.com/office/drawing/2014/main" xmlns="" id="{E6DEA8C3-F40D-4905-8DE7-3E53ABF7868B}"/>
              </a:ext>
            </a:extLst>
          </p:cNvPr>
          <p:cNvSpPr/>
          <p:nvPr/>
        </p:nvSpPr>
        <p:spPr>
          <a:xfrm>
            <a:off x="7882762" y="311291"/>
            <a:ext cx="4177861" cy="4016099"/>
          </a:xfrm>
          <a:prstGeom prst="rect">
            <a:avLst/>
          </a:prstGeom>
        </p:spPr>
        <p:txBody>
          <a:bodyPr wrap="square">
            <a:spAutoFit/>
          </a:bodyPr>
          <a:lstStyle/>
          <a:p>
            <a:pPr marL="95250" lvl="1" algn="just">
              <a:lnSpc>
                <a:spcPct val="115000"/>
              </a:lnSpc>
              <a:spcAft>
                <a:spcPts val="1000"/>
              </a:spcAft>
            </a:pPr>
            <a:r>
              <a:rPr lang="ru-RU" dirty="0">
                <a:solidFill>
                  <a:schemeClr val="bg1"/>
                </a:solidFill>
                <a:latin typeface="Arial" panose="020B0604020202020204" pitchFamily="34" charset="0"/>
                <a:ea typeface="Calibri" panose="020F0502020204030204" pitchFamily="34" charset="0"/>
                <a:cs typeface="Arial" panose="020B0604020202020204" pitchFamily="34" charset="0"/>
              </a:rPr>
              <a:t>И вообще сначала не понятно, как он помещался в яйце. Сравните размеры только что вылупившегося птенца и величину яйца. </a:t>
            </a:r>
          </a:p>
          <a:p>
            <a:pPr marL="95250" lvl="1" algn="just">
              <a:lnSpc>
                <a:spcPct val="115000"/>
              </a:lnSpc>
              <a:spcAft>
                <a:spcPts val="1000"/>
              </a:spcAft>
            </a:pPr>
            <a:r>
              <a:rPr lang="ru-RU" dirty="0">
                <a:solidFill>
                  <a:schemeClr val="bg1"/>
                </a:solidFill>
                <a:latin typeface="Arial" panose="020B0604020202020204" pitchFamily="34" charset="0"/>
                <a:ea typeface="Calibri" panose="020F0502020204030204" pitchFamily="34" charset="0"/>
                <a:cs typeface="Arial" panose="020B0604020202020204" pitchFamily="34" charset="0"/>
              </a:rPr>
              <a:t>Дело в том, что в яйце малыш располагается, свернувшись «в клубок». Но вот он выбрался, расправил лапки и набирается сил. Пройдет всего час-полтора, птенец обсохнет и вот уже перед вами претендент на титул победителя в конкурсе «Супер-ми-ми-ми».</a:t>
            </a:r>
            <a:endParaRPr lang="ru-RU"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 name="Рисунок 3">
            <a:extLst>
              <a:ext uri="{FF2B5EF4-FFF2-40B4-BE49-F238E27FC236}">
                <a16:creationId xmlns:a16="http://schemas.microsoft.com/office/drawing/2014/main" xmlns="" id="{2BF40594-0536-483F-893C-767BCA0E82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458"/>
          <a:stretch/>
        </p:blipFill>
        <p:spPr>
          <a:xfrm>
            <a:off x="1" y="0"/>
            <a:ext cx="7772400" cy="6858000"/>
          </a:xfrm>
          <a:prstGeom prst="rect">
            <a:avLst/>
          </a:prstGeom>
        </p:spPr>
      </p:pic>
      <p:sp>
        <p:nvSpPr>
          <p:cNvPr id="5" name="Прямоугольник: скругленные углы 4">
            <a:extLst>
              <a:ext uri="{FF2B5EF4-FFF2-40B4-BE49-F238E27FC236}">
                <a16:creationId xmlns:a16="http://schemas.microsoft.com/office/drawing/2014/main" xmlns="" id="{21A703F4-ADB6-45CE-A232-7AD83AB8F19E}"/>
              </a:ext>
            </a:extLst>
          </p:cNvPr>
          <p:cNvSpPr/>
          <p:nvPr/>
        </p:nvSpPr>
        <p:spPr>
          <a:xfrm>
            <a:off x="8103472" y="4714409"/>
            <a:ext cx="3846789" cy="1276496"/>
          </a:xfrm>
          <a:prstGeom prst="roundRect">
            <a:avLst/>
          </a:prstGeom>
          <a:solidFill>
            <a:srgbClr val="FFFF00"/>
          </a:solidFill>
          <a:ln>
            <a:solidFill>
              <a:srgbClr val="002060"/>
            </a:solidFill>
          </a:ln>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rgbClr val="002060"/>
                </a:solidFill>
              </a:rPr>
              <a:t>Посмотри, как выглядит птенец, когда обсохнет </a:t>
            </a:r>
            <a:r>
              <a:rPr lang="ru-RU" sz="2400" b="1" dirty="0">
                <a:solidFill>
                  <a:srgbClr val="002060"/>
                </a:solidFill>
                <a:sym typeface="Wingdings" panose="05000000000000000000" pitchFamily="2" charset="2"/>
              </a:rPr>
              <a:t></a:t>
            </a:r>
            <a:endParaRPr lang="ru-RU" sz="2400" b="1" dirty="0">
              <a:solidFill>
                <a:srgbClr val="002060"/>
              </a:solidFill>
            </a:endParaRPr>
          </a:p>
        </p:txBody>
      </p:sp>
    </p:spTree>
    <p:extLst>
      <p:ext uri="{BB962C8B-B14F-4D97-AF65-F5344CB8AC3E}">
        <p14:creationId xmlns:p14="http://schemas.microsoft.com/office/powerpoint/2010/main" val="21646090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Рисунок 2" descr="2013-06-24_0007">
            <a:extLst>
              <a:ext uri="{FF2B5EF4-FFF2-40B4-BE49-F238E27FC236}">
                <a16:creationId xmlns:a16="http://schemas.microsoft.com/office/drawing/2014/main" xmlns="" id="{699ED574-B5B8-44FF-A5AD-FBB9CFF16454}"/>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r="13725"/>
          <a:stretch/>
        </p:blipFill>
        <p:spPr>
          <a:xfrm>
            <a:off x="0" y="0"/>
            <a:ext cx="7890387" cy="6858000"/>
          </a:xfrm>
          <a:prstGeom prst="rect">
            <a:avLst/>
          </a:prstGeom>
        </p:spPr>
      </p:pic>
      <p:sp>
        <p:nvSpPr>
          <p:cNvPr id="4" name="Прямоугольник 3">
            <a:extLst>
              <a:ext uri="{FF2B5EF4-FFF2-40B4-BE49-F238E27FC236}">
                <a16:creationId xmlns:a16="http://schemas.microsoft.com/office/drawing/2014/main" xmlns="" id="{474338A1-E03A-4092-8D9F-30F6F645834B}"/>
              </a:ext>
            </a:extLst>
          </p:cNvPr>
          <p:cNvSpPr/>
          <p:nvPr/>
        </p:nvSpPr>
        <p:spPr>
          <a:xfrm>
            <a:off x="8071945" y="283808"/>
            <a:ext cx="3941379" cy="2893100"/>
          </a:xfrm>
          <a:prstGeom prst="rect">
            <a:avLst/>
          </a:prstGeom>
        </p:spPr>
        <p:txBody>
          <a:bodyPr wrap="square">
            <a:spAutoFit/>
          </a:bodyPr>
          <a:lstStyle/>
          <a:p>
            <a:pPr algn="just"/>
            <a:r>
              <a:rPr lang="ru-RU" dirty="0">
                <a:solidFill>
                  <a:schemeClr val="bg1"/>
                </a:solidFill>
                <a:latin typeface="Arial" panose="020B0604020202020204" pitchFamily="34" charset="0"/>
                <a:cs typeface="Arial" panose="020B0604020202020204" pitchFamily="34" charset="0"/>
              </a:rPr>
              <a:t>Кстати о скорлупе. После того, как птенец окончательно выбирается в большой мир, остаются осколки скорлупы, и тут выясняется, что внутренняя сторона у неё белая. Это же катастрофа!!! Теперь хищник легко заметит с воздуха гнездо!!! Но и чайки, и крачки умеют справляться с этой проблемой</a:t>
            </a:r>
            <a:r>
              <a:rPr lang="ru-RU" sz="2000" b="1" dirty="0">
                <a:solidFill>
                  <a:srgbClr val="002060"/>
                </a:solidFill>
                <a:latin typeface="Arial" panose="020B0604020202020204" pitchFamily="34" charset="0"/>
                <a:cs typeface="Arial" panose="020B0604020202020204" pitchFamily="34" charset="0"/>
              </a:rPr>
              <a:t>. Догадайтесь, как?!</a:t>
            </a:r>
          </a:p>
        </p:txBody>
      </p:sp>
      <p:sp>
        <p:nvSpPr>
          <p:cNvPr id="5" name="Прямоугольник: скругленные углы 4">
            <a:extLst>
              <a:ext uri="{FF2B5EF4-FFF2-40B4-BE49-F238E27FC236}">
                <a16:creationId xmlns:a16="http://schemas.microsoft.com/office/drawing/2014/main" xmlns="" id="{F127501A-4DBA-43A3-A952-566BAE55C3B3}"/>
              </a:ext>
            </a:extLst>
          </p:cNvPr>
          <p:cNvSpPr/>
          <p:nvPr/>
        </p:nvSpPr>
        <p:spPr>
          <a:xfrm>
            <a:off x="8119239" y="3429000"/>
            <a:ext cx="3846789" cy="1064172"/>
          </a:xfrm>
          <a:prstGeom prst="roundRect">
            <a:avLst/>
          </a:prstGeom>
          <a:solidFill>
            <a:srgbClr val="FFFF00"/>
          </a:solidFill>
          <a:ln>
            <a:solidFill>
              <a:srgbClr val="002060"/>
            </a:solidFill>
          </a:ln>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rgbClr val="002060"/>
                </a:solidFill>
              </a:rPr>
              <a:t>Посмотреть </a:t>
            </a:r>
          </a:p>
          <a:p>
            <a:pPr algn="ctr"/>
            <a:r>
              <a:rPr lang="ru-RU" sz="2400" b="1" dirty="0">
                <a:solidFill>
                  <a:srgbClr val="002060"/>
                </a:solidFill>
              </a:rPr>
              <a:t>правильный ответ</a:t>
            </a:r>
          </a:p>
        </p:txBody>
      </p:sp>
      <p:sp>
        <p:nvSpPr>
          <p:cNvPr id="6" name="Прямоугольник 5">
            <a:extLst>
              <a:ext uri="{FF2B5EF4-FFF2-40B4-BE49-F238E27FC236}">
                <a16:creationId xmlns:a16="http://schemas.microsoft.com/office/drawing/2014/main" xmlns="" id="{3B0183A6-EA18-4928-8CAB-5680B74D2718}"/>
              </a:ext>
            </a:extLst>
          </p:cNvPr>
          <p:cNvSpPr/>
          <p:nvPr/>
        </p:nvSpPr>
        <p:spPr>
          <a:xfrm>
            <a:off x="8119239" y="4945118"/>
            <a:ext cx="3941379" cy="1323439"/>
          </a:xfrm>
          <a:prstGeom prst="rect">
            <a:avLst/>
          </a:prstGeom>
        </p:spPr>
        <p:txBody>
          <a:bodyPr wrap="square">
            <a:spAutoFit/>
          </a:bodyPr>
          <a:lstStyle/>
          <a:p>
            <a:pPr algn="just"/>
            <a:r>
              <a:rPr lang="ru-RU" sz="2000" b="1" dirty="0">
                <a:solidFill>
                  <a:srgbClr val="002060"/>
                </a:solidFill>
                <a:latin typeface="Arial" panose="020B0604020202020204" pitchFamily="34" charset="0"/>
                <a:cs typeface="Arial" panose="020B0604020202020204" pitchFamily="34" charset="0"/>
              </a:rPr>
              <a:t>Родители берут скорлупу в клюв, улетают с острова и выбрасывают её в стороне от колонии</a:t>
            </a:r>
          </a:p>
        </p:txBody>
      </p:sp>
    </p:spTree>
    <p:extLst>
      <p:ext uri="{BB962C8B-B14F-4D97-AF65-F5344CB8AC3E}">
        <p14:creationId xmlns:p14="http://schemas.microsoft.com/office/powerpoint/2010/main" val="36862901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5"/>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Рисунок 2" descr="сс">
            <a:extLst>
              <a:ext uri="{FF2B5EF4-FFF2-40B4-BE49-F238E27FC236}">
                <a16:creationId xmlns:a16="http://schemas.microsoft.com/office/drawing/2014/main" xmlns="" id="{6AE47E28-73D9-49D3-90CA-775AB7D5B47C}"/>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4589" r="16600"/>
          <a:stretch/>
        </p:blipFill>
        <p:spPr>
          <a:xfrm>
            <a:off x="1" y="0"/>
            <a:ext cx="8103476" cy="6858000"/>
          </a:xfrm>
          <a:prstGeom prst="rect">
            <a:avLst/>
          </a:prstGeom>
        </p:spPr>
      </p:pic>
      <p:sp>
        <p:nvSpPr>
          <p:cNvPr id="4" name="Прямоугольник 3">
            <a:extLst>
              <a:ext uri="{FF2B5EF4-FFF2-40B4-BE49-F238E27FC236}">
                <a16:creationId xmlns:a16="http://schemas.microsoft.com/office/drawing/2014/main" xmlns="" id="{C0D67CF6-12FF-4031-8AC5-5D21781EE3E5}"/>
              </a:ext>
            </a:extLst>
          </p:cNvPr>
          <p:cNvSpPr/>
          <p:nvPr/>
        </p:nvSpPr>
        <p:spPr>
          <a:xfrm>
            <a:off x="8308428" y="283808"/>
            <a:ext cx="3704896" cy="5632311"/>
          </a:xfrm>
          <a:prstGeom prst="rect">
            <a:avLst/>
          </a:prstGeom>
        </p:spPr>
        <p:txBody>
          <a:bodyPr wrap="square">
            <a:spAutoFit/>
          </a:bodyPr>
          <a:lstStyle/>
          <a:p>
            <a:pPr algn="just"/>
            <a:r>
              <a:rPr lang="ru-RU" dirty="0">
                <a:solidFill>
                  <a:schemeClr val="bg1"/>
                </a:solidFill>
                <a:latin typeface="Arial" panose="020B0604020202020204" pitchFamily="34" charset="0"/>
                <a:cs typeface="Arial" panose="020B0604020202020204" pitchFamily="34" charset="0"/>
              </a:rPr>
              <a:t>Птенцы, как вы понимаете, когда родители поднимаются в воздух по сигналу тревоги, тоже остаются без защиты, но природа и их одела в маскировочные костюмы. Малыши в отличие от взрослых имеют пуховой наряд (пуховые перья), а их окраска напоминает окраску яиц – темные пятна на более светлом фоне. Причем такой «костюмчик» носят маленькие чайки и крачки любого вида. Даже когда младенческий пух сменится на настоящие перья, оперение птенца все равно останется пестрым – белый наряд крачки и чайки «надевают» только, когда им исполняется год.</a:t>
            </a:r>
          </a:p>
        </p:txBody>
      </p:sp>
    </p:spTree>
    <p:extLst>
      <p:ext uri="{BB962C8B-B14F-4D97-AF65-F5344CB8AC3E}">
        <p14:creationId xmlns:p14="http://schemas.microsoft.com/office/powerpoint/2010/main" val="8943069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xmlns="" id="{262E448A-580B-4D76-945D-FA7FCC5D8D8D}"/>
              </a:ext>
            </a:extLst>
          </p:cNvPr>
          <p:cNvSpPr/>
          <p:nvPr/>
        </p:nvSpPr>
        <p:spPr>
          <a:xfrm>
            <a:off x="8008882" y="283808"/>
            <a:ext cx="3972910" cy="2862322"/>
          </a:xfrm>
          <a:prstGeom prst="rect">
            <a:avLst/>
          </a:prstGeom>
        </p:spPr>
        <p:txBody>
          <a:bodyPr wrap="square">
            <a:spAutoFit/>
          </a:bodyPr>
          <a:lstStyle/>
          <a:p>
            <a:pPr algn="just"/>
            <a:r>
              <a:rPr lang="ru-RU" dirty="0">
                <a:solidFill>
                  <a:schemeClr val="bg1"/>
                </a:solidFill>
                <a:latin typeface="Arial" panose="020B0604020202020204" pitchFamily="34" charset="0"/>
                <a:cs typeface="Arial" panose="020B0604020202020204" pitchFamily="34" charset="0"/>
              </a:rPr>
              <a:t>Более того, чтобы хищник не заметил малыша по движению, птенцы инстинктивно затаиваются. Стоит только родителям взлететь, и маленький пернатый отбегает в сторону от гнезда, ложится, плотно прижавшись к земле или камню, и остается абсолютно неподвижным, даже если вы проходите в двух шагах от него.</a:t>
            </a:r>
          </a:p>
        </p:txBody>
      </p:sp>
      <p:pic>
        <p:nvPicPr>
          <p:cNvPr id="7" name="Рисунок 6">
            <a:extLst>
              <a:ext uri="{FF2B5EF4-FFF2-40B4-BE49-F238E27FC236}">
                <a16:creationId xmlns:a16="http://schemas.microsoft.com/office/drawing/2014/main" xmlns="" id="{D0B61E10-2A9A-48AA-A72E-AE38B53290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4310"/>
          <a:stretch/>
        </p:blipFill>
        <p:spPr>
          <a:xfrm>
            <a:off x="0" y="0"/>
            <a:ext cx="7835462" cy="6858000"/>
          </a:xfrm>
          <a:prstGeom prst="rect">
            <a:avLst/>
          </a:prstGeom>
        </p:spPr>
      </p:pic>
    </p:spTree>
    <p:extLst>
      <p:ext uri="{BB962C8B-B14F-4D97-AF65-F5344CB8AC3E}">
        <p14:creationId xmlns:p14="http://schemas.microsoft.com/office/powerpoint/2010/main" val="7315896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Рисунок 2" descr="птенец серебристой большой">
            <a:extLst>
              <a:ext uri="{FF2B5EF4-FFF2-40B4-BE49-F238E27FC236}">
                <a16:creationId xmlns:a16="http://schemas.microsoft.com/office/drawing/2014/main" xmlns="" id="{CB75183D-2FA0-439A-BFB5-1FD7153BCB51}"/>
              </a:ext>
            </a:extLst>
          </p:cNvPr>
          <p:cNvPicPr>
            <a:picLocks noGrp="1" noChangeAspect="1"/>
          </p:cNvPicPr>
          <p:nvPr isPhoto="1"/>
        </p:nvPicPr>
        <p:blipFill rotWithShape="1">
          <a:blip r:embed="rId2" cstate="print">
            <a:lum/>
            <a:extLst>
              <a:ext uri="{28A0092B-C50C-407E-A947-70E740481C1C}">
                <a14:useLocalDpi xmlns:a14="http://schemas.microsoft.com/office/drawing/2010/main" val="0"/>
              </a:ext>
            </a:extLst>
          </a:blip>
          <a:srcRect l="8871" r="7828"/>
          <a:stretch/>
        </p:blipFill>
        <p:spPr>
          <a:xfrm>
            <a:off x="1" y="1150884"/>
            <a:ext cx="6095999" cy="5707116"/>
          </a:xfrm>
          <a:prstGeom prst="rect">
            <a:avLst/>
          </a:prstGeom>
        </p:spPr>
      </p:pic>
      <p:pic>
        <p:nvPicPr>
          <p:cNvPr id="4" name="Рисунок 3" descr="2017-06-23_044">
            <a:extLst>
              <a:ext uri="{FF2B5EF4-FFF2-40B4-BE49-F238E27FC236}">
                <a16:creationId xmlns:a16="http://schemas.microsoft.com/office/drawing/2014/main" xmlns="" id="{D06E9BC5-0CEE-4FC4-9334-839513558EE3}"/>
              </a:ext>
            </a:extLst>
          </p:cNvPr>
          <p:cNvPicPr>
            <a:picLocks noGrp="1" noChangeAspect="1"/>
          </p:cNvPicPr>
          <p:nvPr isPhoto="1"/>
        </p:nvPicPr>
        <p:blipFill rotWithShape="1">
          <a:blip r:embed="rId3">
            <a:lum/>
            <a:extLst>
              <a:ext uri="{28A0092B-C50C-407E-A947-70E740481C1C}">
                <a14:useLocalDpi xmlns:a14="http://schemas.microsoft.com/office/drawing/2010/main" val="0"/>
              </a:ext>
            </a:extLst>
          </a:blip>
          <a:srcRect r="29466"/>
          <a:stretch/>
        </p:blipFill>
        <p:spPr>
          <a:xfrm>
            <a:off x="6385034" y="1150883"/>
            <a:ext cx="5806966" cy="5707116"/>
          </a:xfrm>
          <a:prstGeom prst="rect">
            <a:avLst/>
          </a:prstGeom>
        </p:spPr>
      </p:pic>
      <p:sp>
        <p:nvSpPr>
          <p:cNvPr id="5" name="Прямоугольник 4">
            <a:extLst>
              <a:ext uri="{FF2B5EF4-FFF2-40B4-BE49-F238E27FC236}">
                <a16:creationId xmlns:a16="http://schemas.microsoft.com/office/drawing/2014/main" xmlns="" id="{284F4CC7-0CD6-4DF7-9026-4FA48C57800A}"/>
              </a:ext>
            </a:extLst>
          </p:cNvPr>
          <p:cNvSpPr/>
          <p:nvPr/>
        </p:nvSpPr>
        <p:spPr>
          <a:xfrm>
            <a:off x="191814" y="200708"/>
            <a:ext cx="11808371" cy="646331"/>
          </a:xfrm>
          <a:prstGeom prst="rect">
            <a:avLst/>
          </a:prstGeom>
        </p:spPr>
        <p:txBody>
          <a:bodyPr wrap="square">
            <a:spAutoFit/>
          </a:bodyPr>
          <a:lstStyle/>
          <a:p>
            <a:pPr algn="just"/>
            <a:r>
              <a:rPr lang="ru-RU" dirty="0">
                <a:solidFill>
                  <a:schemeClr val="bg1"/>
                </a:solidFill>
                <a:latin typeface="Arial" panose="020B0604020202020204" pitchFamily="34" charset="0"/>
                <a:cs typeface="Arial" panose="020B0604020202020204" pitchFamily="34" charset="0"/>
              </a:rPr>
              <a:t>Или, как эти птенцы серебристой чайки, малыши стараются спрятаться под нависающим валуном или в расщелине между камнями. В любом случае их пестрый наряд превращает их практически в невидимок.</a:t>
            </a:r>
          </a:p>
        </p:txBody>
      </p:sp>
    </p:spTree>
    <p:extLst>
      <p:ext uri="{BB962C8B-B14F-4D97-AF65-F5344CB8AC3E}">
        <p14:creationId xmlns:p14="http://schemas.microsoft.com/office/powerpoint/2010/main" val="5392859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875A22B5-8C57-4DCA-B6BA-142E90DE83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4310"/>
          <a:stretch/>
        </p:blipFill>
        <p:spPr>
          <a:xfrm>
            <a:off x="0" y="0"/>
            <a:ext cx="7835462" cy="6858000"/>
          </a:xfrm>
          <a:prstGeom prst="rect">
            <a:avLst/>
          </a:prstGeom>
        </p:spPr>
      </p:pic>
      <p:sp>
        <p:nvSpPr>
          <p:cNvPr id="4" name="Прямоугольник 3">
            <a:extLst>
              <a:ext uri="{FF2B5EF4-FFF2-40B4-BE49-F238E27FC236}">
                <a16:creationId xmlns:a16="http://schemas.microsoft.com/office/drawing/2014/main" xmlns="" id="{5B85F93C-ECE1-4804-93FF-B409AE2341A8}"/>
              </a:ext>
            </a:extLst>
          </p:cNvPr>
          <p:cNvSpPr/>
          <p:nvPr/>
        </p:nvSpPr>
        <p:spPr>
          <a:xfrm>
            <a:off x="8024648" y="283808"/>
            <a:ext cx="3957144" cy="4247317"/>
          </a:xfrm>
          <a:prstGeom prst="rect">
            <a:avLst/>
          </a:prstGeom>
        </p:spPr>
        <p:txBody>
          <a:bodyPr wrap="square">
            <a:spAutoFit/>
          </a:bodyPr>
          <a:lstStyle/>
          <a:p>
            <a:pPr algn="just"/>
            <a:r>
              <a:rPr lang="ru-RU" dirty="0">
                <a:solidFill>
                  <a:schemeClr val="bg1"/>
                </a:solidFill>
                <a:latin typeface="Arial" panose="020B0604020202020204" pitchFamily="34" charset="0"/>
                <a:cs typeface="Arial" panose="020B0604020202020204" pitchFamily="34" charset="0"/>
              </a:rPr>
              <a:t>Но, конечно, далеко не всегда, в колонии объявляется тревога по поводу приближения врага. Большинство дней проходит вполне мирно. Как же живут птенцы? Нужно отметить, что в самом гнезде малыши сидят только в первые дни после </a:t>
            </a:r>
            <a:r>
              <a:rPr lang="ru-RU" dirty="0" err="1">
                <a:solidFill>
                  <a:schemeClr val="bg1"/>
                </a:solidFill>
                <a:latin typeface="Arial" panose="020B0604020202020204" pitchFamily="34" charset="0"/>
                <a:cs typeface="Arial" panose="020B0604020202020204" pitchFamily="34" charset="0"/>
              </a:rPr>
              <a:t>вылупления</a:t>
            </a:r>
            <a:r>
              <a:rPr lang="ru-RU" dirty="0">
                <a:solidFill>
                  <a:schemeClr val="bg1"/>
                </a:solidFill>
                <a:latin typeface="Arial" panose="020B0604020202020204" pitchFamily="34" charset="0"/>
                <a:cs typeface="Arial" panose="020B0604020202020204" pitchFamily="34" charset="0"/>
              </a:rPr>
              <a:t>. При этом кто-нибудь из родителей по-прежнему остаётся рядом с ними – защищает крыльями от солнца, чтобы малыши не перегрелись, и от дождя, или согревает, если погода выдается прохладная</a:t>
            </a:r>
          </a:p>
        </p:txBody>
      </p:sp>
    </p:spTree>
    <p:extLst>
      <p:ext uri="{BB962C8B-B14F-4D97-AF65-F5344CB8AC3E}">
        <p14:creationId xmlns:p14="http://schemas.microsoft.com/office/powerpoint/2010/main" val="1823211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9500BEAC-B502-4B80-B42B-F6C8D79271A4}"/>
              </a:ext>
            </a:extLst>
          </p:cNvPr>
          <p:cNvPicPr>
            <a:picLocks noChangeAspect="1"/>
          </p:cNvPicPr>
          <p:nvPr/>
        </p:nvPicPr>
        <p:blipFill rotWithShape="1">
          <a:blip r:embed="rId2">
            <a:extLst>
              <a:ext uri="{28A0092B-C50C-407E-A947-70E740481C1C}">
                <a14:useLocalDpi xmlns:a14="http://schemas.microsoft.com/office/drawing/2010/main" val="0"/>
              </a:ext>
            </a:extLst>
          </a:blip>
          <a:srcRect l="7353" r="17476"/>
          <a:stretch/>
        </p:blipFill>
        <p:spPr>
          <a:xfrm>
            <a:off x="4461640" y="0"/>
            <a:ext cx="7730360" cy="6858000"/>
          </a:xfrm>
          <a:prstGeom prst="rect">
            <a:avLst/>
          </a:prstGeom>
        </p:spPr>
      </p:pic>
      <p:sp>
        <p:nvSpPr>
          <p:cNvPr id="4" name="Прямоугольник 3">
            <a:extLst>
              <a:ext uri="{FF2B5EF4-FFF2-40B4-BE49-F238E27FC236}">
                <a16:creationId xmlns:a16="http://schemas.microsoft.com/office/drawing/2014/main" xmlns="" id="{082EBDD0-B9C9-4A37-A622-4132421DB9F0}"/>
              </a:ext>
            </a:extLst>
          </p:cNvPr>
          <p:cNvSpPr/>
          <p:nvPr/>
        </p:nvSpPr>
        <p:spPr>
          <a:xfrm>
            <a:off x="215462" y="236511"/>
            <a:ext cx="3957144" cy="4524315"/>
          </a:xfrm>
          <a:prstGeom prst="rect">
            <a:avLst/>
          </a:prstGeom>
        </p:spPr>
        <p:txBody>
          <a:bodyPr wrap="square">
            <a:spAutoFit/>
          </a:bodyPr>
          <a:lstStyle/>
          <a:p>
            <a:pPr algn="just"/>
            <a:r>
              <a:rPr lang="ru-RU" dirty="0">
                <a:solidFill>
                  <a:schemeClr val="bg1"/>
                </a:solidFill>
                <a:latin typeface="Arial" panose="020B0604020202020204" pitchFamily="34" charset="0"/>
                <a:cs typeface="Arial" panose="020B0604020202020204" pitchFamily="34" charset="0"/>
              </a:rPr>
              <a:t>Стоит малышам немножко подрасти, их, как и всех детей, неудержимо тянет исследовать окружающий мир. И птенцы начинают отходить от гнезда. Дело это довольно опасное – если младенец нарушит границы участка вокруг другого гнезда, он рискует получить сильный удар клювом от чужих родителей. Но постепенно дети крачек и чаек выясняют, где можно гулять, куда бежать прятаться и куда они должны вернуться, чтобы получить от папы или мамы свой завтрак, обед и ужин. </a:t>
            </a:r>
          </a:p>
        </p:txBody>
      </p:sp>
    </p:spTree>
    <p:extLst>
      <p:ext uri="{BB962C8B-B14F-4D97-AF65-F5344CB8AC3E}">
        <p14:creationId xmlns:p14="http://schemas.microsoft.com/office/powerpoint/2010/main" val="3823018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9CA148DF-437E-4CAF-9ED9-8EBFAC3EEBD0}"/>
              </a:ext>
            </a:extLst>
          </p:cNvPr>
          <p:cNvPicPr>
            <a:picLocks noChangeAspect="1"/>
          </p:cNvPicPr>
          <p:nvPr/>
        </p:nvPicPr>
        <p:blipFill rotWithShape="1">
          <a:blip r:embed="rId2">
            <a:extLst>
              <a:ext uri="{28A0092B-C50C-407E-A947-70E740481C1C}">
                <a14:useLocalDpi xmlns:a14="http://schemas.microsoft.com/office/drawing/2010/main" val="0"/>
              </a:ext>
            </a:extLst>
          </a:blip>
          <a:srcRect l="8232" r="10048"/>
          <a:stretch/>
        </p:blipFill>
        <p:spPr>
          <a:xfrm>
            <a:off x="0" y="7374"/>
            <a:ext cx="8406581" cy="6858000"/>
          </a:xfrm>
          <a:prstGeom prst="rect">
            <a:avLst/>
          </a:prstGeom>
        </p:spPr>
      </p:pic>
      <p:sp>
        <p:nvSpPr>
          <p:cNvPr id="4" name="TextBox 3">
            <a:extLst>
              <a:ext uri="{FF2B5EF4-FFF2-40B4-BE49-F238E27FC236}">
                <a16:creationId xmlns:a16="http://schemas.microsoft.com/office/drawing/2014/main" xmlns="" id="{4057C341-C383-49F6-BED8-678244480A8D}"/>
              </a:ext>
            </a:extLst>
          </p:cNvPr>
          <p:cNvSpPr txBox="1"/>
          <p:nvPr/>
        </p:nvSpPr>
        <p:spPr>
          <a:xfrm>
            <a:off x="8524569" y="250722"/>
            <a:ext cx="3495366" cy="6232475"/>
          </a:xfrm>
          <a:prstGeom prst="rect">
            <a:avLst/>
          </a:prstGeom>
          <a:noFill/>
        </p:spPr>
        <p:txBody>
          <a:bodyPr wrap="square" rtlCol="0">
            <a:spAutoFit/>
          </a:bodyPr>
          <a:lstStyle/>
          <a:p>
            <a:pPr algn="just"/>
            <a:r>
              <a:rPr lang="ru-RU" dirty="0">
                <a:solidFill>
                  <a:schemeClr val="bg1"/>
                </a:solidFill>
                <a:latin typeface="Arial" panose="020B0604020202020204" pitchFamily="34" charset="0"/>
                <a:cs typeface="Arial" panose="020B0604020202020204" pitchFamily="34" charset="0"/>
              </a:rPr>
              <a:t>В это время на многих колониях чаек и крачек уже вылупились птенцы, а значит, нам пора разнообразить наблюдения за поведением тюленей ежегодными обследованиями малых островов и кольцеванием птиц. Несколько дней в июне проходит в постоянных перемещениях с острова на остров, с луды на луду. В этот период удается увидеть огромное количество  разных птиц – острова Ладожского озера стали домом не только для тюленей, но и для них </a:t>
            </a:r>
          </a:p>
          <a:p>
            <a:pPr algn="ctr">
              <a:spcBef>
                <a:spcPts val="600"/>
              </a:spcBef>
            </a:pPr>
            <a:r>
              <a:rPr lang="ru-RU" sz="2200" b="1" dirty="0">
                <a:solidFill>
                  <a:srgbClr val="002060"/>
                </a:solidFill>
                <a:latin typeface="Arial" panose="020B0604020202020204" pitchFamily="34" charset="0"/>
                <a:cs typeface="Arial" panose="020B0604020202020204" pitchFamily="34" charset="0"/>
              </a:rPr>
              <a:t>Сегодня мы поговорим о соседях тюленей – птицах, которые гнездятся на островах.</a:t>
            </a:r>
          </a:p>
        </p:txBody>
      </p:sp>
    </p:spTree>
    <p:extLst>
      <p:ext uri="{BB962C8B-B14F-4D97-AF65-F5344CB8AC3E}">
        <p14:creationId xmlns:p14="http://schemas.microsoft.com/office/powerpoint/2010/main" val="749009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E2CBDC39-EAB2-4D20-BD65-FD70E1741CCA}"/>
              </a:ext>
            </a:extLst>
          </p:cNvPr>
          <p:cNvPicPr>
            <a:picLocks noChangeAspect="1"/>
          </p:cNvPicPr>
          <p:nvPr/>
        </p:nvPicPr>
        <p:blipFill rotWithShape="1">
          <a:blip r:embed="rId2">
            <a:extLst>
              <a:ext uri="{28A0092B-C50C-407E-A947-70E740481C1C}">
                <a14:useLocalDpi xmlns:a14="http://schemas.microsoft.com/office/drawing/2010/main" val="0"/>
              </a:ext>
            </a:extLst>
          </a:blip>
          <a:srcRect l="11039" r="30110"/>
          <a:stretch/>
        </p:blipFill>
        <p:spPr>
          <a:xfrm>
            <a:off x="-1" y="-7883"/>
            <a:ext cx="6096001" cy="6884140"/>
          </a:xfrm>
          <a:prstGeom prst="rect">
            <a:avLst/>
          </a:prstGeom>
        </p:spPr>
      </p:pic>
      <p:sp>
        <p:nvSpPr>
          <p:cNvPr id="5" name="Прямоугольник 4">
            <a:extLst>
              <a:ext uri="{FF2B5EF4-FFF2-40B4-BE49-F238E27FC236}">
                <a16:creationId xmlns:a16="http://schemas.microsoft.com/office/drawing/2014/main" xmlns="" id="{DA1C0595-9BB0-46D0-91A4-CA1E4C51F84E}"/>
              </a:ext>
            </a:extLst>
          </p:cNvPr>
          <p:cNvSpPr/>
          <p:nvPr/>
        </p:nvSpPr>
        <p:spPr>
          <a:xfrm>
            <a:off x="6253316" y="210068"/>
            <a:ext cx="5728476" cy="1754326"/>
          </a:xfrm>
          <a:prstGeom prst="rect">
            <a:avLst/>
          </a:prstGeom>
        </p:spPr>
        <p:txBody>
          <a:bodyPr wrap="square">
            <a:spAutoFit/>
          </a:bodyPr>
          <a:lstStyle/>
          <a:p>
            <a:pPr algn="just"/>
            <a:r>
              <a:rPr lang="ru-RU" dirty="0">
                <a:solidFill>
                  <a:schemeClr val="bg1"/>
                </a:solidFill>
                <a:latin typeface="Arial" panose="020B0604020202020204" pitchFamily="34" charset="0"/>
                <a:cs typeface="Arial" panose="020B0604020202020204" pitchFamily="34" charset="0"/>
              </a:rPr>
              <a:t>Потому что, когда птенцы подрастут, обоим родителям приходится отправляться на охоту, чтобы прокормить своих прожорливых малюток. Стоит взрослым прилететь к родному дому, как их отпрыски подбегают с требовательными криками и ждут, когда их накормят.</a:t>
            </a:r>
          </a:p>
        </p:txBody>
      </p:sp>
      <p:pic>
        <p:nvPicPr>
          <p:cNvPr id="6" name="Picture 12">
            <a:extLst>
              <a:ext uri="{FF2B5EF4-FFF2-40B4-BE49-F238E27FC236}">
                <a16:creationId xmlns:a16="http://schemas.microsoft.com/office/drawing/2014/main" xmlns="" id="{447FBE51-4797-496B-904E-AF3A945B796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r="16081"/>
          <a:stretch/>
        </p:blipFill>
        <p:spPr bwMode="auto">
          <a:xfrm>
            <a:off x="6291162" y="2168013"/>
            <a:ext cx="5900838" cy="4689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8398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Рисунок 2" descr="2017-06-26_074">
            <a:extLst>
              <a:ext uri="{FF2B5EF4-FFF2-40B4-BE49-F238E27FC236}">
                <a16:creationId xmlns:a16="http://schemas.microsoft.com/office/drawing/2014/main" xmlns="" id="{21452908-B36B-4BBD-BF39-BFAE8EDA1DB7}"/>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r="13345"/>
          <a:stretch/>
        </p:blipFill>
        <p:spPr>
          <a:xfrm>
            <a:off x="0" y="0"/>
            <a:ext cx="8914171" cy="6858000"/>
          </a:xfrm>
          <a:prstGeom prst="rect">
            <a:avLst/>
          </a:prstGeom>
        </p:spPr>
      </p:pic>
      <p:sp>
        <p:nvSpPr>
          <p:cNvPr id="4" name="Прямоугольник 3">
            <a:extLst>
              <a:ext uri="{FF2B5EF4-FFF2-40B4-BE49-F238E27FC236}">
                <a16:creationId xmlns:a16="http://schemas.microsoft.com/office/drawing/2014/main" xmlns="" id="{F2961761-DC92-422C-AA41-BCACC8991BF4}"/>
              </a:ext>
            </a:extLst>
          </p:cNvPr>
          <p:cNvSpPr/>
          <p:nvPr/>
        </p:nvSpPr>
        <p:spPr>
          <a:xfrm>
            <a:off x="9049406" y="283808"/>
            <a:ext cx="2932385" cy="923330"/>
          </a:xfrm>
          <a:prstGeom prst="rect">
            <a:avLst/>
          </a:prstGeom>
        </p:spPr>
        <p:txBody>
          <a:bodyPr wrap="square">
            <a:spAutoFit/>
          </a:bodyPr>
          <a:lstStyle/>
          <a:p>
            <a:pPr algn="just"/>
            <a:r>
              <a:rPr lang="ru-RU" dirty="0">
                <a:solidFill>
                  <a:schemeClr val="bg1"/>
                </a:solidFill>
                <a:latin typeface="Arial" panose="020B0604020202020204" pitchFamily="34" charset="0"/>
                <a:cs typeface="Arial" panose="020B0604020202020204" pitchFamily="34" charset="0"/>
              </a:rPr>
              <a:t>Иногда, правда, прогулки бывают не очень удачными… </a:t>
            </a:r>
            <a:r>
              <a:rPr lang="ru-RU" dirty="0">
                <a:solidFill>
                  <a:schemeClr val="bg1"/>
                </a:solidFill>
                <a:latin typeface="Arial" panose="020B0604020202020204" pitchFamily="34" charset="0"/>
                <a:cs typeface="Arial" panose="020B0604020202020204" pitchFamily="34" charset="0"/>
                <a:sym typeface="Wingdings" panose="05000000000000000000" pitchFamily="2" charset="2"/>
              </a:rPr>
              <a:t></a:t>
            </a:r>
            <a:endParaRPr lang="ru-RU" dirty="0">
              <a:solidFill>
                <a:schemeClr val="bg1"/>
              </a:solidFill>
              <a:latin typeface="Arial" panose="020B0604020202020204" pitchFamily="34" charset="0"/>
              <a:cs typeface="Arial" panose="020B0604020202020204" pitchFamily="34" charset="0"/>
            </a:endParaRPr>
          </a:p>
        </p:txBody>
      </p:sp>
      <p:sp>
        <p:nvSpPr>
          <p:cNvPr id="2" name="Пузырек для мыслей: облако 1">
            <a:extLst>
              <a:ext uri="{FF2B5EF4-FFF2-40B4-BE49-F238E27FC236}">
                <a16:creationId xmlns:a16="http://schemas.microsoft.com/office/drawing/2014/main" xmlns="" id="{30D5AB9D-5F30-4D40-A863-C33EE6326625}"/>
              </a:ext>
            </a:extLst>
          </p:cNvPr>
          <p:cNvSpPr/>
          <p:nvPr/>
        </p:nvSpPr>
        <p:spPr>
          <a:xfrm>
            <a:off x="589936" y="412955"/>
            <a:ext cx="3556396" cy="1578077"/>
          </a:xfrm>
          <a:prstGeom prst="cloudCallout">
            <a:avLst>
              <a:gd name="adj1" fmla="val 32721"/>
              <a:gd name="adj2" fmla="val 103396"/>
            </a:avLst>
          </a:prstGeom>
          <a:solidFill>
            <a:srgbClr val="FFFF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rgbClr val="002060"/>
                </a:solidFill>
                <a:latin typeface="Arial" panose="020B0604020202020204" pitchFamily="34" charset="0"/>
                <a:cs typeface="Arial" panose="020B0604020202020204" pitchFamily="34" charset="0"/>
              </a:rPr>
              <a:t>Мама!!! </a:t>
            </a:r>
          </a:p>
          <a:p>
            <a:pPr algn="ctr"/>
            <a:r>
              <a:rPr lang="ru-RU" b="1" dirty="0">
                <a:solidFill>
                  <a:srgbClr val="002060"/>
                </a:solidFill>
                <a:latin typeface="Arial" panose="020B0604020202020204" pitchFamily="34" charset="0"/>
                <a:cs typeface="Arial" panose="020B0604020202020204" pitchFamily="34" charset="0"/>
              </a:rPr>
              <a:t>Я поскользнулся! Но я не нарочно…</a:t>
            </a:r>
          </a:p>
        </p:txBody>
      </p:sp>
    </p:spTree>
    <p:extLst>
      <p:ext uri="{BB962C8B-B14F-4D97-AF65-F5344CB8AC3E}">
        <p14:creationId xmlns:p14="http://schemas.microsoft.com/office/powerpoint/2010/main" val="15677823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8D0CF240-ED41-4115-AAA6-06756E8253CC}"/>
              </a:ext>
            </a:extLst>
          </p:cNvPr>
          <p:cNvSpPr txBox="1"/>
          <p:nvPr/>
        </p:nvSpPr>
        <p:spPr>
          <a:xfrm>
            <a:off x="1975222" y="3216183"/>
            <a:ext cx="4550156" cy="461665"/>
          </a:xfrm>
          <a:prstGeom prst="rect">
            <a:avLst/>
          </a:prstGeom>
          <a:noFill/>
        </p:spPr>
        <p:txBody>
          <a:bodyPr wrap="none" rtlCol="0">
            <a:spAutoFit/>
          </a:bodyPr>
          <a:lstStyle/>
          <a:p>
            <a:r>
              <a:rPr lang="ru-RU" sz="2400" b="1" dirty="0">
                <a:solidFill>
                  <a:srgbClr val="002060"/>
                </a:solidFill>
                <a:latin typeface="Arial" panose="020B0604020202020204" pitchFamily="34" charset="0"/>
                <a:cs typeface="Arial" panose="020B0604020202020204" pitchFamily="34" charset="0"/>
              </a:rPr>
              <a:t>Серебристые чайки и клуши</a:t>
            </a:r>
          </a:p>
        </p:txBody>
      </p:sp>
      <p:sp>
        <p:nvSpPr>
          <p:cNvPr id="6" name="TextBox 5">
            <a:extLst>
              <a:ext uri="{FF2B5EF4-FFF2-40B4-BE49-F238E27FC236}">
                <a16:creationId xmlns:a16="http://schemas.microsoft.com/office/drawing/2014/main" xmlns="" id="{35A4B979-C125-4168-A587-FD9FBA69F5AC}"/>
              </a:ext>
            </a:extLst>
          </p:cNvPr>
          <p:cNvSpPr txBox="1"/>
          <p:nvPr/>
        </p:nvSpPr>
        <p:spPr>
          <a:xfrm>
            <a:off x="1975222" y="2269987"/>
            <a:ext cx="1416542" cy="461665"/>
          </a:xfrm>
          <a:prstGeom prst="rect">
            <a:avLst/>
          </a:prstGeom>
          <a:noFill/>
        </p:spPr>
        <p:txBody>
          <a:bodyPr wrap="none" rtlCol="0">
            <a:spAutoFit/>
          </a:bodyPr>
          <a:lstStyle/>
          <a:p>
            <a:r>
              <a:rPr lang="ru-RU" sz="2400" b="1" dirty="0" err="1">
                <a:solidFill>
                  <a:srgbClr val="002060"/>
                </a:solidFill>
                <a:latin typeface="Arial" panose="020B0604020202020204" pitchFamily="34" charset="0"/>
                <a:cs typeface="Arial" panose="020B0604020202020204" pitchFamily="34" charset="0"/>
              </a:rPr>
              <a:t>Чеграва</a:t>
            </a:r>
            <a:endParaRPr lang="ru-RU" sz="2400" b="1" dirty="0">
              <a:solidFill>
                <a:srgbClr val="00206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B0A8D607-77A2-40E9-9D3E-D91CF0DBD94B}"/>
              </a:ext>
            </a:extLst>
          </p:cNvPr>
          <p:cNvSpPr txBox="1"/>
          <p:nvPr/>
        </p:nvSpPr>
        <p:spPr>
          <a:xfrm>
            <a:off x="1975222" y="4162379"/>
            <a:ext cx="2149948" cy="461665"/>
          </a:xfrm>
          <a:prstGeom prst="rect">
            <a:avLst/>
          </a:prstGeom>
          <a:noFill/>
        </p:spPr>
        <p:txBody>
          <a:bodyPr wrap="none" rtlCol="0">
            <a:spAutoFit/>
          </a:bodyPr>
          <a:lstStyle/>
          <a:p>
            <a:r>
              <a:rPr lang="ru-RU" sz="2400" b="1" dirty="0">
                <a:solidFill>
                  <a:srgbClr val="002060"/>
                </a:solidFill>
                <a:latin typeface="Arial" panose="020B0604020202020204" pitchFamily="34" charset="0"/>
                <a:cs typeface="Arial" panose="020B0604020202020204" pitchFamily="34" charset="0"/>
              </a:rPr>
              <a:t>Сизые чайки</a:t>
            </a:r>
          </a:p>
        </p:txBody>
      </p:sp>
      <p:sp>
        <p:nvSpPr>
          <p:cNvPr id="8" name="TextBox 7">
            <a:extLst>
              <a:ext uri="{FF2B5EF4-FFF2-40B4-BE49-F238E27FC236}">
                <a16:creationId xmlns:a16="http://schemas.microsoft.com/office/drawing/2014/main" xmlns="" id="{0AF10F41-1C0B-4A96-9825-0B32E32D1449}"/>
              </a:ext>
            </a:extLst>
          </p:cNvPr>
          <p:cNvSpPr txBox="1"/>
          <p:nvPr/>
        </p:nvSpPr>
        <p:spPr>
          <a:xfrm>
            <a:off x="1975222" y="5105576"/>
            <a:ext cx="2517805" cy="461665"/>
          </a:xfrm>
          <a:prstGeom prst="rect">
            <a:avLst/>
          </a:prstGeom>
          <a:noFill/>
        </p:spPr>
        <p:txBody>
          <a:bodyPr wrap="none" rtlCol="0">
            <a:spAutoFit/>
          </a:bodyPr>
          <a:lstStyle/>
          <a:p>
            <a:r>
              <a:rPr lang="ru-RU" sz="2400" b="1" dirty="0">
                <a:solidFill>
                  <a:srgbClr val="002060"/>
                </a:solidFill>
                <a:latin typeface="Arial" panose="020B0604020202020204" pitchFamily="34" charset="0"/>
                <a:cs typeface="Arial" panose="020B0604020202020204" pitchFamily="34" charset="0"/>
              </a:rPr>
              <a:t>Озерные чайки</a:t>
            </a:r>
          </a:p>
        </p:txBody>
      </p:sp>
      <p:sp>
        <p:nvSpPr>
          <p:cNvPr id="9" name="TextBox 8">
            <a:extLst>
              <a:ext uri="{FF2B5EF4-FFF2-40B4-BE49-F238E27FC236}">
                <a16:creationId xmlns:a16="http://schemas.microsoft.com/office/drawing/2014/main" xmlns="" id="{6E90E640-7E05-440B-9C62-F66EC07EF147}"/>
              </a:ext>
            </a:extLst>
          </p:cNvPr>
          <p:cNvSpPr txBox="1"/>
          <p:nvPr/>
        </p:nvSpPr>
        <p:spPr>
          <a:xfrm>
            <a:off x="1975222" y="6048773"/>
            <a:ext cx="2213042" cy="461665"/>
          </a:xfrm>
          <a:prstGeom prst="rect">
            <a:avLst/>
          </a:prstGeom>
          <a:noFill/>
        </p:spPr>
        <p:txBody>
          <a:bodyPr wrap="none" rtlCol="0">
            <a:spAutoFit/>
          </a:bodyPr>
          <a:lstStyle/>
          <a:p>
            <a:r>
              <a:rPr lang="ru-RU" sz="2400" b="1" dirty="0">
                <a:solidFill>
                  <a:srgbClr val="002060"/>
                </a:solidFill>
                <a:latin typeface="Arial" panose="020B0604020202020204" pitchFamily="34" charset="0"/>
                <a:cs typeface="Arial" panose="020B0604020202020204" pitchFamily="34" charset="0"/>
              </a:rPr>
              <a:t>Малые чайки</a:t>
            </a:r>
          </a:p>
        </p:txBody>
      </p:sp>
      <p:sp>
        <p:nvSpPr>
          <p:cNvPr id="10" name="TextBox 9">
            <a:extLst>
              <a:ext uri="{FF2B5EF4-FFF2-40B4-BE49-F238E27FC236}">
                <a16:creationId xmlns:a16="http://schemas.microsoft.com/office/drawing/2014/main" xmlns="" id="{D4645113-F8F2-4106-93C2-637109FC6F3A}"/>
              </a:ext>
            </a:extLst>
          </p:cNvPr>
          <p:cNvSpPr txBox="1"/>
          <p:nvPr/>
        </p:nvSpPr>
        <p:spPr>
          <a:xfrm>
            <a:off x="1975222" y="1323791"/>
            <a:ext cx="4363374" cy="461665"/>
          </a:xfrm>
          <a:prstGeom prst="rect">
            <a:avLst/>
          </a:prstGeom>
          <a:noFill/>
        </p:spPr>
        <p:txBody>
          <a:bodyPr wrap="none" rtlCol="0">
            <a:spAutoFit/>
          </a:bodyPr>
          <a:lstStyle/>
          <a:p>
            <a:r>
              <a:rPr lang="ru-RU" sz="2400" b="1" dirty="0">
                <a:solidFill>
                  <a:srgbClr val="002060"/>
                </a:solidFill>
                <a:latin typeface="Arial" panose="020B0604020202020204" pitchFamily="34" charset="0"/>
                <a:cs typeface="Arial" panose="020B0604020202020204" pitchFamily="34" charset="0"/>
              </a:rPr>
              <a:t>Речные и полярные крачки</a:t>
            </a:r>
          </a:p>
        </p:txBody>
      </p:sp>
      <p:sp>
        <p:nvSpPr>
          <p:cNvPr id="11" name="Овал 10">
            <a:hlinkClick r:id="rId2" action="ppaction://hlinksldjump"/>
            <a:extLst>
              <a:ext uri="{FF2B5EF4-FFF2-40B4-BE49-F238E27FC236}">
                <a16:creationId xmlns:a16="http://schemas.microsoft.com/office/drawing/2014/main" xmlns="" id="{9D3825D8-8B80-471C-9230-C9EA91109293}"/>
              </a:ext>
            </a:extLst>
          </p:cNvPr>
          <p:cNvSpPr/>
          <p:nvPr/>
        </p:nvSpPr>
        <p:spPr>
          <a:xfrm>
            <a:off x="772505" y="1197925"/>
            <a:ext cx="709448" cy="713396"/>
          </a:xfrm>
          <a:prstGeom prst="ellipse">
            <a:avLst/>
          </a:prstGeom>
          <a:solidFill>
            <a:srgbClr val="FFFF00"/>
          </a:solidFill>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solidFill>
                  <a:srgbClr val="002060"/>
                </a:solidFill>
                <a:latin typeface="Arial" panose="020B0604020202020204" pitchFamily="34" charset="0"/>
                <a:cs typeface="Arial" panose="020B0604020202020204" pitchFamily="34" charset="0"/>
              </a:rPr>
              <a:t>?</a:t>
            </a:r>
          </a:p>
        </p:txBody>
      </p:sp>
      <p:sp>
        <p:nvSpPr>
          <p:cNvPr id="12" name="Овал 11">
            <a:hlinkClick r:id="rId3" action="ppaction://hlinksldjump"/>
            <a:extLst>
              <a:ext uri="{FF2B5EF4-FFF2-40B4-BE49-F238E27FC236}">
                <a16:creationId xmlns:a16="http://schemas.microsoft.com/office/drawing/2014/main" xmlns="" id="{DAA50017-17E4-4F6F-A162-FE7274243369}"/>
              </a:ext>
            </a:extLst>
          </p:cNvPr>
          <p:cNvSpPr/>
          <p:nvPr/>
        </p:nvSpPr>
        <p:spPr>
          <a:xfrm>
            <a:off x="772505" y="2144121"/>
            <a:ext cx="709448" cy="713396"/>
          </a:xfrm>
          <a:prstGeom prst="ellipse">
            <a:avLst/>
          </a:prstGeom>
          <a:solidFill>
            <a:srgbClr val="00FF00"/>
          </a:solidFill>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solidFill>
                  <a:srgbClr val="002060"/>
                </a:solidFill>
                <a:latin typeface="Arial" panose="020B0604020202020204" pitchFamily="34" charset="0"/>
                <a:cs typeface="Arial" panose="020B0604020202020204" pitchFamily="34" charset="0"/>
              </a:rPr>
              <a:t>?</a:t>
            </a:r>
          </a:p>
        </p:txBody>
      </p:sp>
      <p:sp>
        <p:nvSpPr>
          <p:cNvPr id="13" name="Овал 12">
            <a:hlinkClick r:id="rId4" action="ppaction://hlinksldjump"/>
            <a:extLst>
              <a:ext uri="{FF2B5EF4-FFF2-40B4-BE49-F238E27FC236}">
                <a16:creationId xmlns:a16="http://schemas.microsoft.com/office/drawing/2014/main" xmlns="" id="{53CFD902-D9A5-444A-9FC0-02FC33451D81}"/>
              </a:ext>
            </a:extLst>
          </p:cNvPr>
          <p:cNvSpPr/>
          <p:nvPr/>
        </p:nvSpPr>
        <p:spPr>
          <a:xfrm>
            <a:off x="772505" y="3090317"/>
            <a:ext cx="709448" cy="713396"/>
          </a:xfrm>
          <a:prstGeom prst="ellipse">
            <a:avLst/>
          </a:prstGeom>
          <a:solidFill>
            <a:srgbClr val="3333FF"/>
          </a:solidFill>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solidFill>
                  <a:srgbClr val="002060"/>
                </a:solidFill>
                <a:latin typeface="Arial" panose="020B0604020202020204" pitchFamily="34" charset="0"/>
                <a:cs typeface="Arial" panose="020B0604020202020204" pitchFamily="34" charset="0"/>
              </a:rPr>
              <a:t>?</a:t>
            </a:r>
          </a:p>
        </p:txBody>
      </p:sp>
      <p:sp>
        <p:nvSpPr>
          <p:cNvPr id="14" name="Овал 13">
            <a:hlinkClick r:id="rId5" action="ppaction://hlinksldjump"/>
            <a:extLst>
              <a:ext uri="{FF2B5EF4-FFF2-40B4-BE49-F238E27FC236}">
                <a16:creationId xmlns:a16="http://schemas.microsoft.com/office/drawing/2014/main" xmlns="" id="{1F842A5B-CFF3-45E8-AFD3-69E565DD2CFE}"/>
              </a:ext>
            </a:extLst>
          </p:cNvPr>
          <p:cNvSpPr/>
          <p:nvPr/>
        </p:nvSpPr>
        <p:spPr>
          <a:xfrm>
            <a:off x="772505" y="4036513"/>
            <a:ext cx="709448" cy="713396"/>
          </a:xfrm>
          <a:prstGeom prst="ellipse">
            <a:avLst/>
          </a:prstGeom>
          <a:solidFill>
            <a:srgbClr val="FF00FF"/>
          </a:solidFill>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solidFill>
                  <a:srgbClr val="002060"/>
                </a:solidFill>
                <a:latin typeface="Arial" panose="020B0604020202020204" pitchFamily="34" charset="0"/>
                <a:cs typeface="Arial" panose="020B0604020202020204" pitchFamily="34" charset="0"/>
              </a:rPr>
              <a:t>?</a:t>
            </a:r>
          </a:p>
        </p:txBody>
      </p:sp>
      <p:sp>
        <p:nvSpPr>
          <p:cNvPr id="15" name="Овал 14">
            <a:hlinkClick r:id="rId6" action="ppaction://hlinksldjump"/>
            <a:extLst>
              <a:ext uri="{FF2B5EF4-FFF2-40B4-BE49-F238E27FC236}">
                <a16:creationId xmlns:a16="http://schemas.microsoft.com/office/drawing/2014/main" xmlns="" id="{7438EF43-587F-482C-857B-559BA23E021C}"/>
              </a:ext>
            </a:extLst>
          </p:cNvPr>
          <p:cNvSpPr/>
          <p:nvPr/>
        </p:nvSpPr>
        <p:spPr>
          <a:xfrm>
            <a:off x="772505" y="4982709"/>
            <a:ext cx="709448" cy="713396"/>
          </a:xfrm>
          <a:prstGeom prst="ellipse">
            <a:avLst/>
          </a:prstGeom>
          <a:solidFill>
            <a:srgbClr val="008000"/>
          </a:solidFill>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solidFill>
                  <a:srgbClr val="002060"/>
                </a:solidFill>
                <a:latin typeface="Arial" panose="020B0604020202020204" pitchFamily="34" charset="0"/>
                <a:cs typeface="Arial" panose="020B0604020202020204" pitchFamily="34" charset="0"/>
              </a:rPr>
              <a:t>?</a:t>
            </a:r>
          </a:p>
        </p:txBody>
      </p:sp>
      <p:sp>
        <p:nvSpPr>
          <p:cNvPr id="16" name="Овал 15">
            <a:hlinkClick r:id="rId7" action="ppaction://hlinksldjump"/>
            <a:extLst>
              <a:ext uri="{FF2B5EF4-FFF2-40B4-BE49-F238E27FC236}">
                <a16:creationId xmlns:a16="http://schemas.microsoft.com/office/drawing/2014/main" xmlns="" id="{08D3CDF1-B61E-4635-AA31-B69F7C32A4B9}"/>
              </a:ext>
            </a:extLst>
          </p:cNvPr>
          <p:cNvSpPr/>
          <p:nvPr/>
        </p:nvSpPr>
        <p:spPr>
          <a:xfrm>
            <a:off x="772505" y="5928905"/>
            <a:ext cx="709448" cy="713396"/>
          </a:xfrm>
          <a:prstGeom prst="ellipse">
            <a:avLst/>
          </a:prstGeom>
          <a:solidFill>
            <a:srgbClr val="FF6600"/>
          </a:solidFill>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solidFill>
                  <a:srgbClr val="002060"/>
                </a:solidFill>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xmlns="" id="{20086BF8-0900-4FAA-886D-E73C7B02F241}"/>
              </a:ext>
            </a:extLst>
          </p:cNvPr>
          <p:cNvSpPr txBox="1"/>
          <p:nvPr/>
        </p:nvSpPr>
        <p:spPr>
          <a:xfrm>
            <a:off x="475149" y="202968"/>
            <a:ext cx="11238630" cy="830997"/>
          </a:xfrm>
          <a:prstGeom prst="rect">
            <a:avLst/>
          </a:prstGeom>
          <a:noFill/>
        </p:spPr>
        <p:txBody>
          <a:bodyPr wrap="square" rtlCol="0">
            <a:spAutoFit/>
          </a:bodyPr>
          <a:lstStyle/>
          <a:p>
            <a:r>
              <a:rPr lang="ru-RU" sz="2400" b="1" dirty="0">
                <a:solidFill>
                  <a:srgbClr val="002060"/>
                </a:solidFill>
                <a:latin typeface="Arial" panose="020B0604020202020204" pitchFamily="34" charset="0"/>
                <a:cs typeface="Arial" panose="020B0604020202020204" pitchFamily="34" charset="0"/>
              </a:rPr>
              <a:t>ЩЁЛКАЙТЕ ПО КНОПКАМ И ЗНАКОМЬТЕСЬ С КРАЧКАМИ И ЧАЙКАМИ, КОТОРЫЕ ГНЕЗДЯТСЯ ВБЛИЗИ ТЮЛЕНЬИХ ОСТРОВОВ:</a:t>
            </a:r>
          </a:p>
        </p:txBody>
      </p:sp>
      <p:pic>
        <p:nvPicPr>
          <p:cNvPr id="19" name="Рисунок 18">
            <a:extLst>
              <a:ext uri="{FF2B5EF4-FFF2-40B4-BE49-F238E27FC236}">
                <a16:creationId xmlns:a16="http://schemas.microsoft.com/office/drawing/2014/main" xmlns="" id="{F6195D69-5C3B-43F6-ACE6-B6A57BCC30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47690" y="1760552"/>
            <a:ext cx="5193317" cy="4288221"/>
          </a:xfrm>
          <a:prstGeom prst="rect">
            <a:avLst/>
          </a:prstGeom>
        </p:spPr>
      </p:pic>
    </p:spTree>
    <p:extLst>
      <p:ext uri="{BB962C8B-B14F-4D97-AF65-F5344CB8AC3E}">
        <p14:creationId xmlns:p14="http://schemas.microsoft.com/office/powerpoint/2010/main" val="16418500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Рисунок 2" descr="2009-06-24_0051">
            <a:extLst>
              <a:ext uri="{FF2B5EF4-FFF2-40B4-BE49-F238E27FC236}">
                <a16:creationId xmlns:a16="http://schemas.microsoft.com/office/drawing/2014/main" xmlns="" id="{0F9649FC-086C-49AB-824F-BB78CF936DCE}"/>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11804" r="12157"/>
          <a:stretch/>
        </p:blipFill>
        <p:spPr>
          <a:xfrm>
            <a:off x="0" y="0"/>
            <a:ext cx="7819697" cy="6858000"/>
          </a:xfrm>
          <a:prstGeom prst="rect">
            <a:avLst/>
          </a:prstGeom>
        </p:spPr>
      </p:pic>
      <p:sp>
        <p:nvSpPr>
          <p:cNvPr id="4" name="Прямоугольник 3">
            <a:extLst>
              <a:ext uri="{FF2B5EF4-FFF2-40B4-BE49-F238E27FC236}">
                <a16:creationId xmlns:a16="http://schemas.microsoft.com/office/drawing/2014/main" xmlns="" id="{758FF106-93DB-42F4-A3A5-76ED1D3D3C6F}"/>
              </a:ext>
            </a:extLst>
          </p:cNvPr>
          <p:cNvSpPr/>
          <p:nvPr/>
        </p:nvSpPr>
        <p:spPr>
          <a:xfrm>
            <a:off x="8071944" y="189215"/>
            <a:ext cx="3909847" cy="1292662"/>
          </a:xfrm>
          <a:prstGeom prst="rect">
            <a:avLst/>
          </a:prstGeom>
        </p:spPr>
        <p:txBody>
          <a:bodyPr wrap="square">
            <a:spAutoFit/>
          </a:bodyPr>
          <a:lstStyle/>
          <a:p>
            <a:pPr algn="just"/>
            <a:r>
              <a:rPr lang="ru-RU" sz="2400" b="1" dirty="0">
                <a:solidFill>
                  <a:srgbClr val="002060"/>
                </a:solidFill>
                <a:latin typeface="Arial" panose="020B0604020202020204" pitchFamily="34" charset="0"/>
                <a:cs typeface="Arial" panose="020B0604020202020204" pitchFamily="34" charset="0"/>
              </a:rPr>
              <a:t>Серебристая чайка </a:t>
            </a:r>
            <a:r>
              <a:rPr lang="ru-RU" dirty="0">
                <a:solidFill>
                  <a:schemeClr val="bg1"/>
                </a:solidFill>
                <a:latin typeface="Arial" panose="020B0604020202020204" pitchFamily="34" charset="0"/>
                <a:cs typeface="Arial" panose="020B0604020202020204" pitchFamily="34" charset="0"/>
              </a:rPr>
              <a:t>– крупная белая птица с серыми крыльями. На конце клюва у неё яркое красно-оранжевое пятно</a:t>
            </a:r>
          </a:p>
        </p:txBody>
      </p:sp>
      <p:pic>
        <p:nvPicPr>
          <p:cNvPr id="5" name="Рисунок 4">
            <a:extLst>
              <a:ext uri="{FF2B5EF4-FFF2-40B4-BE49-F238E27FC236}">
                <a16:creationId xmlns:a16="http://schemas.microsoft.com/office/drawing/2014/main" xmlns="" id="{7D8A20BB-164E-4A96-82FB-8F407CC76C17}"/>
              </a:ext>
            </a:extLst>
          </p:cNvPr>
          <p:cNvPicPr>
            <a:picLocks noChangeAspect="1"/>
          </p:cNvPicPr>
          <p:nvPr/>
        </p:nvPicPr>
        <p:blipFill rotWithShape="1">
          <a:blip r:embed="rId3">
            <a:extLst>
              <a:ext uri="{28A0092B-C50C-407E-A947-70E740481C1C}">
                <a14:useLocalDpi xmlns:a14="http://schemas.microsoft.com/office/drawing/2010/main" val="0"/>
              </a:ext>
            </a:extLst>
          </a:blip>
          <a:srcRect l="5102" t="15822"/>
          <a:stretch/>
        </p:blipFill>
        <p:spPr>
          <a:xfrm>
            <a:off x="8071944" y="1718441"/>
            <a:ext cx="4120055" cy="5139558"/>
          </a:xfrm>
          <a:prstGeom prst="rect">
            <a:avLst/>
          </a:prstGeom>
        </p:spPr>
      </p:pic>
    </p:spTree>
    <p:extLst>
      <p:ext uri="{BB962C8B-B14F-4D97-AF65-F5344CB8AC3E}">
        <p14:creationId xmlns:p14="http://schemas.microsoft.com/office/powerpoint/2010/main" val="42410729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Рисунок 2" descr="2013-07-19_0018">
            <a:extLst>
              <a:ext uri="{FF2B5EF4-FFF2-40B4-BE49-F238E27FC236}">
                <a16:creationId xmlns:a16="http://schemas.microsoft.com/office/drawing/2014/main" xmlns="" id="{A9E9B38A-3EFD-4D33-8B75-622B617D5081}"/>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20476" r="9043"/>
          <a:stretch/>
        </p:blipFill>
        <p:spPr>
          <a:xfrm>
            <a:off x="0" y="0"/>
            <a:ext cx="7403690" cy="6858000"/>
          </a:xfrm>
          <a:prstGeom prst="rect">
            <a:avLst/>
          </a:prstGeom>
        </p:spPr>
      </p:pic>
      <p:sp>
        <p:nvSpPr>
          <p:cNvPr id="4" name="Прямоугольник 3">
            <a:extLst>
              <a:ext uri="{FF2B5EF4-FFF2-40B4-BE49-F238E27FC236}">
                <a16:creationId xmlns:a16="http://schemas.microsoft.com/office/drawing/2014/main" xmlns="" id="{AB5A97D4-A39C-48AA-AD0D-C22AC98ACBB9}"/>
              </a:ext>
            </a:extLst>
          </p:cNvPr>
          <p:cNvSpPr/>
          <p:nvPr/>
        </p:nvSpPr>
        <p:spPr>
          <a:xfrm>
            <a:off x="7614746" y="283808"/>
            <a:ext cx="4367046" cy="4247317"/>
          </a:xfrm>
          <a:prstGeom prst="rect">
            <a:avLst/>
          </a:prstGeom>
        </p:spPr>
        <p:txBody>
          <a:bodyPr wrap="square">
            <a:spAutoFit/>
          </a:bodyPr>
          <a:lstStyle/>
          <a:p>
            <a:pPr algn="just"/>
            <a:r>
              <a:rPr lang="ru-RU" dirty="0">
                <a:solidFill>
                  <a:schemeClr val="bg1"/>
                </a:solidFill>
                <a:latin typeface="Arial" panose="020B0604020202020204" pitchFamily="34" charset="0"/>
                <a:cs typeface="Arial" panose="020B0604020202020204" pitchFamily="34" charset="0"/>
              </a:rPr>
              <a:t>Серебристые чайки, также как и представители других видов, ловят рыбу, однако не брезгуют и другими кормами – охотятся на птенцов других птиц, нападают на мелких зверьков, собирают насекомых, обследуют помойки в поисках съестного.</a:t>
            </a:r>
          </a:p>
          <a:p>
            <a:pPr algn="just"/>
            <a:endParaRPr lang="ru-RU" dirty="0">
              <a:solidFill>
                <a:schemeClr val="bg1"/>
              </a:solidFill>
              <a:latin typeface="Arial" panose="020B0604020202020204" pitchFamily="34" charset="0"/>
              <a:cs typeface="Arial" panose="020B0604020202020204" pitchFamily="34" charset="0"/>
            </a:endParaRPr>
          </a:p>
          <a:p>
            <a:pPr algn="just"/>
            <a:r>
              <a:rPr lang="ru-RU" dirty="0">
                <a:solidFill>
                  <a:schemeClr val="bg1"/>
                </a:solidFill>
                <a:latin typeface="Arial" panose="020B0604020202020204" pitchFamily="34" charset="0"/>
                <a:cs typeface="Arial" panose="020B0604020202020204" pitchFamily="34" charset="0"/>
              </a:rPr>
              <a:t>Этот птенец-подросток серебристой чайки, несмотря на свою молодость, прилетел на колонию крачек в невинной надежде найти там что-нибудь вкусное, но встретил решительное сопротивление местных жителей.</a:t>
            </a:r>
          </a:p>
        </p:txBody>
      </p:sp>
    </p:spTree>
    <p:extLst>
      <p:ext uri="{BB962C8B-B14F-4D97-AF65-F5344CB8AC3E}">
        <p14:creationId xmlns:p14="http://schemas.microsoft.com/office/powerpoint/2010/main" val="42927227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Рисунок 2" descr="2013-06-17_0024">
            <a:extLst>
              <a:ext uri="{FF2B5EF4-FFF2-40B4-BE49-F238E27FC236}">
                <a16:creationId xmlns:a16="http://schemas.microsoft.com/office/drawing/2014/main" xmlns="" id="{4EFDDEB8-84C2-4932-BABD-9A63A315B3B7}"/>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10040" r="19541"/>
          <a:stretch/>
        </p:blipFill>
        <p:spPr>
          <a:xfrm>
            <a:off x="0" y="0"/>
            <a:ext cx="7961586" cy="6858000"/>
          </a:xfrm>
          <a:prstGeom prst="rect">
            <a:avLst/>
          </a:prstGeom>
        </p:spPr>
      </p:pic>
      <p:sp>
        <p:nvSpPr>
          <p:cNvPr id="4" name="Прямоугольник 3">
            <a:extLst>
              <a:ext uri="{FF2B5EF4-FFF2-40B4-BE49-F238E27FC236}">
                <a16:creationId xmlns:a16="http://schemas.microsoft.com/office/drawing/2014/main" xmlns="" id="{9B7EA903-0966-4633-946B-3B80F77170E2}"/>
              </a:ext>
            </a:extLst>
          </p:cNvPr>
          <p:cNvSpPr/>
          <p:nvPr/>
        </p:nvSpPr>
        <p:spPr>
          <a:xfrm>
            <a:off x="8138056" y="252277"/>
            <a:ext cx="3909847" cy="1846659"/>
          </a:xfrm>
          <a:prstGeom prst="rect">
            <a:avLst/>
          </a:prstGeom>
        </p:spPr>
        <p:txBody>
          <a:bodyPr wrap="square">
            <a:spAutoFit/>
          </a:bodyPr>
          <a:lstStyle/>
          <a:p>
            <a:pPr algn="just"/>
            <a:r>
              <a:rPr lang="ru-RU" sz="2400" b="1" dirty="0">
                <a:solidFill>
                  <a:srgbClr val="002060"/>
                </a:solidFill>
                <a:latin typeface="Arial" panose="020B0604020202020204" pitchFamily="34" charset="0"/>
                <a:cs typeface="Arial" panose="020B0604020202020204" pitchFamily="34" charset="0"/>
              </a:rPr>
              <a:t>Клуша</a:t>
            </a:r>
            <a:r>
              <a:rPr lang="ru-RU" dirty="0">
                <a:solidFill>
                  <a:schemeClr val="bg1"/>
                </a:solidFill>
                <a:latin typeface="Arial" panose="020B0604020202020204" pitchFamily="34" charset="0"/>
                <a:cs typeface="Arial" panose="020B0604020202020204" pitchFamily="34" charset="0"/>
              </a:rPr>
              <a:t> похожа на серебристую размерами, и образом жизни, да и красное пятно на клюве у неё тоже есть. Однако эту птицу сразу можно узнать по цвету крыльев –они у клуши угольно-чёрные.</a:t>
            </a:r>
          </a:p>
        </p:txBody>
      </p:sp>
    </p:spTree>
    <p:extLst>
      <p:ext uri="{BB962C8B-B14F-4D97-AF65-F5344CB8AC3E}">
        <p14:creationId xmlns:p14="http://schemas.microsoft.com/office/powerpoint/2010/main" val="33699893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069F65F8-CE93-4D3E-8B2E-79F9B4871C52}"/>
              </a:ext>
            </a:extLst>
          </p:cNvPr>
          <p:cNvPicPr>
            <a:picLocks noChangeAspect="1"/>
          </p:cNvPicPr>
          <p:nvPr/>
        </p:nvPicPr>
        <p:blipFill rotWithShape="1">
          <a:blip r:embed="rId2">
            <a:extLst>
              <a:ext uri="{28A0092B-C50C-407E-A947-70E740481C1C}">
                <a14:useLocalDpi xmlns:a14="http://schemas.microsoft.com/office/drawing/2010/main" val="0"/>
              </a:ext>
            </a:extLst>
          </a:blip>
          <a:srcRect l="13171" r="13366"/>
          <a:stretch/>
        </p:blipFill>
        <p:spPr>
          <a:xfrm>
            <a:off x="1" y="0"/>
            <a:ext cx="7646275" cy="6858000"/>
          </a:xfrm>
          <a:prstGeom prst="rect">
            <a:avLst/>
          </a:prstGeom>
        </p:spPr>
      </p:pic>
      <p:sp>
        <p:nvSpPr>
          <p:cNvPr id="4" name="Прямоугольник 3">
            <a:extLst>
              <a:ext uri="{FF2B5EF4-FFF2-40B4-BE49-F238E27FC236}">
                <a16:creationId xmlns:a16="http://schemas.microsoft.com/office/drawing/2014/main" xmlns="" id="{D944A486-FA0D-4689-A0DC-87E6F60F233D}"/>
              </a:ext>
            </a:extLst>
          </p:cNvPr>
          <p:cNvSpPr/>
          <p:nvPr/>
        </p:nvSpPr>
        <p:spPr>
          <a:xfrm>
            <a:off x="7914292" y="252277"/>
            <a:ext cx="4133612" cy="1477328"/>
          </a:xfrm>
          <a:prstGeom prst="rect">
            <a:avLst/>
          </a:prstGeom>
        </p:spPr>
        <p:txBody>
          <a:bodyPr wrap="square">
            <a:spAutoFit/>
          </a:bodyPr>
          <a:lstStyle/>
          <a:p>
            <a:pPr algn="just"/>
            <a:r>
              <a:rPr lang="ru-RU" dirty="0">
                <a:solidFill>
                  <a:schemeClr val="bg1"/>
                </a:solidFill>
                <a:latin typeface="Arial" panose="020B0604020202020204" pitchFamily="34" charset="0"/>
                <a:cs typeface="Arial" panose="020B0604020202020204" pitchFamily="34" charset="0"/>
              </a:rPr>
              <a:t>Гнезда у серебристых чаек и клуш – большие и довольно неаккуратные платформы, построенные из травы, мха и других строительных материалов, найденных поблизости.</a:t>
            </a:r>
          </a:p>
        </p:txBody>
      </p:sp>
      <p:pic>
        <p:nvPicPr>
          <p:cNvPr id="6" name="Рисунок 5">
            <a:extLst>
              <a:ext uri="{FF2B5EF4-FFF2-40B4-BE49-F238E27FC236}">
                <a16:creationId xmlns:a16="http://schemas.microsoft.com/office/drawing/2014/main" xmlns="" id="{A60F67FD-8263-4453-A543-C68D5A1752A2}"/>
              </a:ext>
            </a:extLst>
          </p:cNvPr>
          <p:cNvPicPr>
            <a:picLocks noChangeAspect="1"/>
          </p:cNvPicPr>
          <p:nvPr/>
        </p:nvPicPr>
        <p:blipFill rotWithShape="1">
          <a:blip r:embed="rId3">
            <a:extLst>
              <a:ext uri="{28A0092B-C50C-407E-A947-70E740481C1C}">
                <a14:useLocalDpi xmlns:a14="http://schemas.microsoft.com/office/drawing/2010/main" val="0"/>
              </a:ext>
            </a:extLst>
          </a:blip>
          <a:srcRect l="26342" r="19512" b="5048"/>
          <a:stretch/>
        </p:blipFill>
        <p:spPr>
          <a:xfrm>
            <a:off x="7941108" y="2112607"/>
            <a:ext cx="4250891" cy="4745393"/>
          </a:xfrm>
          <a:prstGeom prst="rect">
            <a:avLst/>
          </a:prstGeom>
        </p:spPr>
      </p:pic>
    </p:spTree>
    <p:extLst>
      <p:ext uri="{BB962C8B-B14F-4D97-AF65-F5344CB8AC3E}">
        <p14:creationId xmlns:p14="http://schemas.microsoft.com/office/powerpoint/2010/main" val="42007260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21A4D852-F6EF-40D6-AE92-C292E62B26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9763" y="-1"/>
            <a:ext cx="6858001" cy="6858001"/>
          </a:xfrm>
          <a:prstGeom prst="rect">
            <a:avLst/>
          </a:prstGeom>
        </p:spPr>
      </p:pic>
      <p:sp>
        <p:nvSpPr>
          <p:cNvPr id="4" name="Прямоугольник: скругленные углы 3">
            <a:hlinkClick r:id="rId3" action="ppaction://hlinksldjump"/>
            <a:extLst>
              <a:ext uri="{FF2B5EF4-FFF2-40B4-BE49-F238E27FC236}">
                <a16:creationId xmlns:a16="http://schemas.microsoft.com/office/drawing/2014/main" xmlns="" id="{8B954493-1987-4749-ABC2-6AE776277944}"/>
              </a:ext>
            </a:extLst>
          </p:cNvPr>
          <p:cNvSpPr/>
          <p:nvPr/>
        </p:nvSpPr>
        <p:spPr>
          <a:xfrm>
            <a:off x="804041" y="2364828"/>
            <a:ext cx="3294993" cy="1734206"/>
          </a:xfrm>
          <a:prstGeom prst="roundRect">
            <a:avLst/>
          </a:prstGeom>
          <a:ln>
            <a:solidFill>
              <a:schemeClr val="bg1"/>
            </a:solidFill>
          </a:ln>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latin typeface="Arial" panose="020B0604020202020204" pitchFamily="34" charset="0"/>
                <a:cs typeface="Arial" panose="020B0604020202020204" pitchFamily="34" charset="0"/>
              </a:rPr>
              <a:t>Вернуться </a:t>
            </a:r>
          </a:p>
          <a:p>
            <a:pPr algn="ctr"/>
            <a:r>
              <a:rPr lang="ru-RU" sz="2800" b="1" dirty="0">
                <a:latin typeface="Arial" panose="020B0604020202020204" pitchFamily="34" charset="0"/>
                <a:cs typeface="Arial" panose="020B0604020202020204" pitchFamily="34" charset="0"/>
              </a:rPr>
              <a:t>к оглавлению</a:t>
            </a:r>
          </a:p>
        </p:txBody>
      </p:sp>
    </p:spTree>
    <p:extLst>
      <p:ext uri="{BB962C8B-B14F-4D97-AF65-F5344CB8AC3E}">
        <p14:creationId xmlns:p14="http://schemas.microsoft.com/office/powerpoint/2010/main" val="10698472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Рисунок 2" descr="2010-06-29_0023">
            <a:extLst>
              <a:ext uri="{FF2B5EF4-FFF2-40B4-BE49-F238E27FC236}">
                <a16:creationId xmlns:a16="http://schemas.microsoft.com/office/drawing/2014/main" xmlns="" id="{C44B7FBE-9688-4136-ABD2-C6027ABA956D}"/>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23752" r="5976"/>
          <a:stretch/>
        </p:blipFill>
        <p:spPr>
          <a:xfrm>
            <a:off x="4965290" y="0"/>
            <a:ext cx="7226710" cy="6858000"/>
          </a:xfrm>
          <a:prstGeom prst="rect">
            <a:avLst/>
          </a:prstGeom>
        </p:spPr>
      </p:pic>
      <p:sp>
        <p:nvSpPr>
          <p:cNvPr id="4" name="Прямоугольник 3">
            <a:extLst>
              <a:ext uri="{FF2B5EF4-FFF2-40B4-BE49-F238E27FC236}">
                <a16:creationId xmlns:a16="http://schemas.microsoft.com/office/drawing/2014/main" xmlns="" id="{3BE00804-A02B-437F-A180-868A82977289}"/>
              </a:ext>
            </a:extLst>
          </p:cNvPr>
          <p:cNvSpPr/>
          <p:nvPr/>
        </p:nvSpPr>
        <p:spPr>
          <a:xfrm>
            <a:off x="255298" y="173449"/>
            <a:ext cx="4474357" cy="461665"/>
          </a:xfrm>
          <a:prstGeom prst="rect">
            <a:avLst/>
          </a:prstGeom>
        </p:spPr>
        <p:txBody>
          <a:bodyPr wrap="square">
            <a:spAutoFit/>
          </a:bodyPr>
          <a:lstStyle/>
          <a:p>
            <a:pPr algn="just"/>
            <a:r>
              <a:rPr lang="ru-RU" sz="2400" b="1" dirty="0">
                <a:solidFill>
                  <a:srgbClr val="002060"/>
                </a:solidFill>
                <a:latin typeface="Arial" panose="020B0604020202020204" pitchFamily="34" charset="0"/>
                <a:cs typeface="Arial" panose="020B0604020202020204" pitchFamily="34" charset="0"/>
              </a:rPr>
              <a:t>Речные крачки</a:t>
            </a:r>
            <a:r>
              <a:rPr lang="ru-RU" dirty="0">
                <a:solidFill>
                  <a:schemeClr val="bg1"/>
                </a:solidFill>
                <a:latin typeface="Arial" panose="020B0604020202020204" pitchFamily="34" charset="0"/>
                <a:cs typeface="Arial" panose="020B0604020202020204" pitchFamily="34" charset="0"/>
              </a:rPr>
              <a:t>.</a:t>
            </a:r>
          </a:p>
        </p:txBody>
      </p:sp>
      <p:sp>
        <p:nvSpPr>
          <p:cNvPr id="5" name="Прямоугольник 4">
            <a:extLst>
              <a:ext uri="{FF2B5EF4-FFF2-40B4-BE49-F238E27FC236}">
                <a16:creationId xmlns:a16="http://schemas.microsoft.com/office/drawing/2014/main" xmlns="" id="{D90E4ECE-0C58-4587-AF0F-EBB6EBD3829E}"/>
              </a:ext>
            </a:extLst>
          </p:cNvPr>
          <p:cNvSpPr/>
          <p:nvPr/>
        </p:nvSpPr>
        <p:spPr>
          <a:xfrm>
            <a:off x="255298" y="756773"/>
            <a:ext cx="4474356" cy="4524315"/>
          </a:xfrm>
          <a:prstGeom prst="rect">
            <a:avLst/>
          </a:prstGeom>
        </p:spPr>
        <p:txBody>
          <a:bodyPr wrap="square">
            <a:spAutoFit/>
          </a:bodyPr>
          <a:lstStyle/>
          <a:p>
            <a:pPr algn="just"/>
            <a:r>
              <a:rPr lang="ru-RU" dirty="0">
                <a:solidFill>
                  <a:schemeClr val="bg1"/>
                </a:solidFill>
                <a:latin typeface="Arial" panose="020B0604020202020204" pitchFamily="34" charset="0"/>
                <a:cs typeface="Arial" panose="020B0604020202020204" pitchFamily="34" charset="0"/>
              </a:rPr>
              <a:t>Речная крачка встречается на самых разных водоемах – на морских побережьях и островах, на прудах, озерах и, как понятно из названия, на реках. У нас в Петербурге речных крачек можно встретить и на Неве, в частности около Петропавловской крепости, и на небольших прудах по окраинам города. На Ладожском озере это самый часто встречающийся вид крачек. Свои колонии крачки устраивают и на крошечных островках, и на мысах сравнительно больших островов – главное, чтобы гнезда находились на открытом пространстве, где издали видно хищников.</a:t>
            </a:r>
          </a:p>
        </p:txBody>
      </p:sp>
    </p:spTree>
    <p:extLst>
      <p:ext uri="{BB962C8B-B14F-4D97-AF65-F5344CB8AC3E}">
        <p14:creationId xmlns:p14="http://schemas.microsoft.com/office/powerpoint/2010/main" val="10776621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Рисунок 2" descr="2010-06-29_0019">
            <a:extLst>
              <a:ext uri="{FF2B5EF4-FFF2-40B4-BE49-F238E27FC236}">
                <a16:creationId xmlns:a16="http://schemas.microsoft.com/office/drawing/2014/main" xmlns="" id="{2506F96C-8470-4688-B8C5-FDF7C8035843}"/>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23134"/>
          <a:stretch/>
        </p:blipFill>
        <p:spPr>
          <a:xfrm>
            <a:off x="0" y="0"/>
            <a:ext cx="7904778" cy="6858000"/>
          </a:xfrm>
          <a:prstGeom prst="rect">
            <a:avLst/>
          </a:prstGeom>
        </p:spPr>
      </p:pic>
      <p:sp>
        <p:nvSpPr>
          <p:cNvPr id="4" name="Прямоугольник 3">
            <a:extLst>
              <a:ext uri="{FF2B5EF4-FFF2-40B4-BE49-F238E27FC236}">
                <a16:creationId xmlns:a16="http://schemas.microsoft.com/office/drawing/2014/main" xmlns="" id="{056D9A60-76BE-4F54-B080-E8441475E8CB}"/>
              </a:ext>
            </a:extLst>
          </p:cNvPr>
          <p:cNvSpPr/>
          <p:nvPr/>
        </p:nvSpPr>
        <p:spPr>
          <a:xfrm>
            <a:off x="8138056" y="252277"/>
            <a:ext cx="3909847" cy="3970318"/>
          </a:xfrm>
          <a:prstGeom prst="rect">
            <a:avLst/>
          </a:prstGeom>
        </p:spPr>
        <p:txBody>
          <a:bodyPr wrap="square">
            <a:spAutoFit/>
          </a:bodyPr>
          <a:lstStyle/>
          <a:p>
            <a:pPr algn="just"/>
            <a:r>
              <a:rPr lang="ru-RU" dirty="0">
                <a:solidFill>
                  <a:schemeClr val="bg1"/>
                </a:solidFill>
                <a:latin typeface="Arial" panose="020B0604020202020204" pitchFamily="34" charset="0"/>
                <a:cs typeface="Arial" panose="020B0604020202020204" pitchFamily="34" charset="0"/>
              </a:rPr>
              <a:t>В основном крачки питаются рыбой, однако в небольших количествах едят и насекомых, которых могут ловить прямо в полёте.</a:t>
            </a:r>
          </a:p>
          <a:p>
            <a:pPr algn="just"/>
            <a:endParaRPr lang="ru-RU" dirty="0">
              <a:solidFill>
                <a:schemeClr val="bg1"/>
              </a:solidFill>
              <a:latin typeface="Arial" panose="020B0604020202020204" pitchFamily="34" charset="0"/>
              <a:cs typeface="Arial" panose="020B0604020202020204" pitchFamily="34" charset="0"/>
            </a:endParaRPr>
          </a:p>
          <a:p>
            <a:pPr algn="just"/>
            <a:r>
              <a:rPr lang="ru-RU" dirty="0">
                <a:solidFill>
                  <a:schemeClr val="bg1"/>
                </a:solidFill>
                <a:latin typeface="Arial" panose="020B0604020202020204" pitchFamily="34" charset="0"/>
                <a:cs typeface="Arial" panose="020B0604020202020204" pitchFamily="34" charset="0"/>
              </a:rPr>
              <a:t>Кстати, когда самец крачки предлагает «руку (или крыло?) и сердце» своей избраннице, он не надеется только на своё обаяние. Исполняя перед будущей супругой брачный танец, жених держит в клюве рыбку, которую потом дарит своей невесте.</a:t>
            </a:r>
          </a:p>
        </p:txBody>
      </p:sp>
    </p:spTree>
    <p:extLst>
      <p:ext uri="{BB962C8B-B14F-4D97-AF65-F5344CB8AC3E}">
        <p14:creationId xmlns:p14="http://schemas.microsoft.com/office/powerpoint/2010/main" val="2034532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582DF2A-D855-4B74-8639-C2FD76847B64}"/>
              </a:ext>
            </a:extLst>
          </p:cNvPr>
          <p:cNvSpPr txBox="1"/>
          <p:nvPr/>
        </p:nvSpPr>
        <p:spPr>
          <a:xfrm>
            <a:off x="220716" y="150048"/>
            <a:ext cx="5827986" cy="6555641"/>
          </a:xfrm>
          <a:prstGeom prst="rect">
            <a:avLst/>
          </a:prstGeom>
          <a:noFill/>
        </p:spPr>
        <p:txBody>
          <a:bodyPr wrap="square" rtlCol="0">
            <a:spAutoFit/>
          </a:bodyPr>
          <a:lstStyle/>
          <a:p>
            <a:pPr algn="just"/>
            <a:r>
              <a:rPr lang="ru-RU" dirty="0">
                <a:solidFill>
                  <a:schemeClr val="bg1"/>
                </a:solidFill>
                <a:latin typeface="Arial" panose="020B0604020202020204" pitchFamily="34" charset="0"/>
                <a:cs typeface="Arial" panose="020B0604020202020204" pitchFamily="34" charset="0"/>
              </a:rPr>
              <a:t>Над Ладожским озером то тут, то там мелькает изящный силуэт. Белая птица парит над волнами, и вдруг, сложив крылья, камнем падает в воду и тут же вновь взлетает. Это охотится чайка или крачка. </a:t>
            </a:r>
          </a:p>
          <a:p>
            <a:pPr algn="just"/>
            <a:r>
              <a:rPr lang="ru-RU" dirty="0">
                <a:solidFill>
                  <a:schemeClr val="bg1"/>
                </a:solidFill>
                <a:latin typeface="Arial" panose="020B0604020202020204" pitchFamily="34" charset="0"/>
                <a:cs typeface="Arial" panose="020B0604020202020204" pitchFamily="34" charset="0"/>
              </a:rPr>
              <a:t>У этих птиц излюбленная пища – те же мелкие стайные рыбы, что и нерп, поэтому когда стайка рыб идет близко от поверхности воды, часто можно видеть общую «передвижную столовую»: группа птиц вьется над водой, то и дело ныряя за добычей, а несколько нерп периодически всплывают среди ныряющих птиц, чтобы вдохнуть воздуха и продолжить свою подводную охоту.</a:t>
            </a:r>
          </a:p>
          <a:p>
            <a:pPr algn="just"/>
            <a:r>
              <a:rPr lang="ru-RU" dirty="0">
                <a:solidFill>
                  <a:schemeClr val="bg1"/>
                </a:solidFill>
                <a:latin typeface="Arial" panose="020B0604020202020204" pitchFamily="34" charset="0"/>
                <a:cs typeface="Arial" panose="020B0604020202020204" pitchFamily="34" charset="0"/>
              </a:rPr>
              <a:t>Чайки и крачки не только ищут пищу там же, где и тюлени. Эти птицы гнездятся на островах поблизости от тех, которые нерпы выбирают для своих залежек. И вовсе не потому, что эти животные так нравятся друг другу (скорее они друг другу мешают, уж во всяком случае – чайки тюленям </a:t>
            </a:r>
            <a:r>
              <a:rPr lang="ru-RU" dirty="0">
                <a:solidFill>
                  <a:schemeClr val="bg1"/>
                </a:solidFill>
                <a:latin typeface="Arial" panose="020B0604020202020204" pitchFamily="34" charset="0"/>
                <a:cs typeface="Arial" panose="020B0604020202020204" pitchFamily="34" charset="0"/>
                <a:sym typeface="Wingdings" panose="05000000000000000000" pitchFamily="2" charset="2"/>
              </a:rPr>
              <a:t>). Просто птицы тоже ищут маленькие необитаемые острова, чтобы там в безопасности вывести своё потомство.</a:t>
            </a:r>
            <a:r>
              <a:rPr lang="ru-RU" dirty="0">
                <a:solidFill>
                  <a:schemeClr val="bg1"/>
                </a:solidFill>
                <a:latin typeface="Arial" panose="020B0604020202020204" pitchFamily="34" charset="0"/>
                <a:cs typeface="Arial" panose="020B0604020202020204" pitchFamily="34" charset="0"/>
              </a:rPr>
              <a:t> </a:t>
            </a:r>
          </a:p>
          <a:p>
            <a:pPr algn="just"/>
            <a:r>
              <a:rPr lang="ru-RU" sz="2000" b="1" dirty="0">
                <a:solidFill>
                  <a:srgbClr val="002060"/>
                </a:solidFill>
                <a:latin typeface="Arial" panose="020B0604020202020204" pitchFamily="34" charset="0"/>
                <a:cs typeface="Arial" panose="020B0604020202020204" pitchFamily="34" charset="0"/>
              </a:rPr>
              <a:t>Сегодня мы познакомимся с маленькими секретами этих островных жителей</a:t>
            </a:r>
            <a:endParaRPr lang="ru-RU" b="1" dirty="0">
              <a:solidFill>
                <a:srgbClr val="002060"/>
              </a:solidFill>
              <a:latin typeface="Arial" panose="020B0604020202020204" pitchFamily="34" charset="0"/>
              <a:cs typeface="Arial" panose="020B0604020202020204" pitchFamily="34" charset="0"/>
            </a:endParaRPr>
          </a:p>
        </p:txBody>
      </p:sp>
      <p:pic>
        <p:nvPicPr>
          <p:cNvPr id="4" name="Рисунок 3">
            <a:extLst>
              <a:ext uri="{FF2B5EF4-FFF2-40B4-BE49-F238E27FC236}">
                <a16:creationId xmlns:a16="http://schemas.microsoft.com/office/drawing/2014/main" xmlns="" id="{ACDF2F14-C32F-4DC0-886A-E1038453CB26}"/>
              </a:ext>
            </a:extLst>
          </p:cNvPr>
          <p:cNvPicPr>
            <a:picLocks noChangeAspect="1"/>
          </p:cNvPicPr>
          <p:nvPr/>
        </p:nvPicPr>
        <p:blipFill rotWithShape="1">
          <a:blip r:embed="rId2">
            <a:extLst>
              <a:ext uri="{28A0092B-C50C-407E-A947-70E740481C1C}">
                <a14:useLocalDpi xmlns:a14="http://schemas.microsoft.com/office/drawing/2010/main" val="0"/>
              </a:ext>
            </a:extLst>
          </a:blip>
          <a:srcRect l="8794" r="30333"/>
          <a:stretch/>
        </p:blipFill>
        <p:spPr>
          <a:xfrm flipH="1">
            <a:off x="6227378" y="0"/>
            <a:ext cx="5964621" cy="6858000"/>
          </a:xfrm>
          <a:prstGeom prst="rect">
            <a:avLst/>
          </a:prstGeom>
        </p:spPr>
      </p:pic>
    </p:spTree>
    <p:extLst>
      <p:ext uri="{BB962C8B-B14F-4D97-AF65-F5344CB8AC3E}">
        <p14:creationId xmlns:p14="http://schemas.microsoft.com/office/powerpoint/2010/main" val="13613060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Рисунок 2" descr="2013-07-19_0062">
            <a:extLst>
              <a:ext uri="{FF2B5EF4-FFF2-40B4-BE49-F238E27FC236}">
                <a16:creationId xmlns:a16="http://schemas.microsoft.com/office/drawing/2014/main" xmlns="" id="{7185A599-4225-4545-B34A-D479BE00F72E}"/>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7358" t="14071" r="20506" b="40785"/>
          <a:stretch/>
        </p:blipFill>
        <p:spPr>
          <a:xfrm>
            <a:off x="0" y="0"/>
            <a:ext cx="12192000" cy="5088194"/>
          </a:xfrm>
          <a:prstGeom prst="rect">
            <a:avLst/>
          </a:prstGeom>
        </p:spPr>
      </p:pic>
      <p:sp>
        <p:nvSpPr>
          <p:cNvPr id="4" name="Прямоугольник 3">
            <a:extLst>
              <a:ext uri="{FF2B5EF4-FFF2-40B4-BE49-F238E27FC236}">
                <a16:creationId xmlns:a16="http://schemas.microsoft.com/office/drawing/2014/main" xmlns="" id="{C4F30033-EC05-4D0C-8EE3-18C58C2B56DB}"/>
              </a:ext>
            </a:extLst>
          </p:cNvPr>
          <p:cNvSpPr/>
          <p:nvPr/>
        </p:nvSpPr>
        <p:spPr>
          <a:xfrm>
            <a:off x="349891" y="5265712"/>
            <a:ext cx="11521543" cy="646331"/>
          </a:xfrm>
          <a:prstGeom prst="rect">
            <a:avLst/>
          </a:prstGeom>
        </p:spPr>
        <p:txBody>
          <a:bodyPr wrap="square">
            <a:spAutoFit/>
          </a:bodyPr>
          <a:lstStyle/>
          <a:p>
            <a:pPr algn="just"/>
            <a:r>
              <a:rPr lang="ru-RU" dirty="0">
                <a:solidFill>
                  <a:schemeClr val="bg1"/>
                </a:solidFill>
                <a:latin typeface="Arial" panose="020B0604020202020204" pitchFamily="34" charset="0"/>
                <a:cs typeface="Arial" panose="020B0604020202020204" pitchFamily="34" charset="0"/>
              </a:rPr>
              <a:t>Далеко не все птицы честно добывают себе пропитания – у крачек в порядке вещей напасть на более удачливого сородича, возвращающегося к гнезду с богатым уловом и попытаться отобрать рыбку.</a:t>
            </a:r>
          </a:p>
        </p:txBody>
      </p:sp>
    </p:spTree>
    <p:extLst>
      <p:ext uri="{BB962C8B-B14F-4D97-AF65-F5344CB8AC3E}">
        <p14:creationId xmlns:p14="http://schemas.microsoft.com/office/powerpoint/2010/main" val="39640277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Рисунок 2" descr="2013-07-19_0064">
            <a:extLst>
              <a:ext uri="{FF2B5EF4-FFF2-40B4-BE49-F238E27FC236}">
                <a16:creationId xmlns:a16="http://schemas.microsoft.com/office/drawing/2014/main" xmlns="" id="{F45F35A9-B7D7-47BC-9697-6190A4FBFAB3}"/>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42783" t="40645" r="22747" b="12688"/>
          <a:stretch/>
        </p:blipFill>
        <p:spPr>
          <a:xfrm>
            <a:off x="-1" y="0"/>
            <a:ext cx="7610169" cy="6870586"/>
          </a:xfrm>
          <a:prstGeom prst="rect">
            <a:avLst/>
          </a:prstGeom>
        </p:spPr>
      </p:pic>
      <p:sp>
        <p:nvSpPr>
          <p:cNvPr id="4" name="Прямоугольник 3">
            <a:extLst>
              <a:ext uri="{FF2B5EF4-FFF2-40B4-BE49-F238E27FC236}">
                <a16:creationId xmlns:a16="http://schemas.microsoft.com/office/drawing/2014/main" xmlns="" id="{FEB779FB-1AAB-40F5-8C93-0F52189925D3}"/>
              </a:ext>
            </a:extLst>
          </p:cNvPr>
          <p:cNvSpPr/>
          <p:nvPr/>
        </p:nvSpPr>
        <p:spPr>
          <a:xfrm>
            <a:off x="7819696" y="204981"/>
            <a:ext cx="4114800" cy="1477328"/>
          </a:xfrm>
          <a:prstGeom prst="rect">
            <a:avLst/>
          </a:prstGeom>
        </p:spPr>
        <p:txBody>
          <a:bodyPr wrap="square">
            <a:spAutoFit/>
          </a:bodyPr>
          <a:lstStyle/>
          <a:p>
            <a:pPr algn="just"/>
            <a:r>
              <a:rPr lang="ru-RU" dirty="0">
                <a:solidFill>
                  <a:schemeClr val="bg1"/>
                </a:solidFill>
                <a:latin typeface="Arial" panose="020B0604020202020204" pitchFamily="34" charset="0"/>
                <a:cs typeface="Arial" panose="020B0604020202020204" pitchFamily="34" charset="0"/>
              </a:rPr>
              <a:t>В таких ситуациях далеко не всегда удается сохранить с трудом пойманную добычу, и после атаки воздушного пирата, крачка снова отправляется на рыбную ловлю.</a:t>
            </a:r>
          </a:p>
        </p:txBody>
      </p:sp>
    </p:spTree>
    <p:extLst>
      <p:ext uri="{BB962C8B-B14F-4D97-AF65-F5344CB8AC3E}">
        <p14:creationId xmlns:p14="http://schemas.microsoft.com/office/powerpoint/2010/main" val="41758821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6" name="Прямоугольник 1">
            <a:extLst>
              <a:ext uri="{FF2B5EF4-FFF2-40B4-BE49-F238E27FC236}">
                <a16:creationId xmlns:a16="http://schemas.microsoft.com/office/drawing/2014/main" xmlns="" id="{A2E7B929-CA38-487D-9B2F-55067357076B}"/>
              </a:ext>
            </a:extLst>
          </p:cNvPr>
          <p:cNvSpPr>
            <a:spLocks noChangeArrowheads="1"/>
          </p:cNvSpPr>
          <p:nvPr/>
        </p:nvSpPr>
        <p:spPr bwMode="auto">
          <a:xfrm>
            <a:off x="6858000" y="92075"/>
            <a:ext cx="5139558"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tabLst>
                <a:tab pos="457200" algn="l"/>
              </a:tabLst>
              <a:defRPr sz="3200">
                <a:solidFill>
                  <a:schemeClr val="tx1"/>
                </a:solidFill>
                <a:latin typeface="Arial" panose="020B0604020202020204" pitchFamily="34" charset="0"/>
              </a:defRPr>
            </a:lvl1pPr>
            <a:lvl2pPr marL="742950" indent="-285750">
              <a:spcBef>
                <a:spcPct val="20000"/>
              </a:spcBef>
              <a:buChar char="–"/>
              <a:tabLst>
                <a:tab pos="457200" algn="l"/>
              </a:tabLst>
              <a:defRPr sz="2800">
                <a:solidFill>
                  <a:schemeClr val="tx1"/>
                </a:solidFill>
                <a:latin typeface="Arial" panose="020B0604020202020204" pitchFamily="34" charset="0"/>
              </a:defRPr>
            </a:lvl2pPr>
            <a:lvl3pPr marL="1143000" indent="-228600">
              <a:spcBef>
                <a:spcPct val="20000"/>
              </a:spcBef>
              <a:buChar char="•"/>
              <a:tabLst>
                <a:tab pos="457200" algn="l"/>
              </a:tabLst>
              <a:defRPr sz="2400">
                <a:solidFill>
                  <a:schemeClr val="tx1"/>
                </a:solidFill>
                <a:latin typeface="Arial" panose="020B0604020202020204" pitchFamily="34" charset="0"/>
              </a:defRPr>
            </a:lvl3pPr>
            <a:lvl4pPr marL="1600200" indent="-228600">
              <a:spcBef>
                <a:spcPct val="20000"/>
              </a:spcBef>
              <a:buChar char="–"/>
              <a:tabLst>
                <a:tab pos="457200" algn="l"/>
              </a:tabLst>
              <a:defRPr sz="2000">
                <a:solidFill>
                  <a:schemeClr val="tx1"/>
                </a:solidFill>
                <a:latin typeface="Arial" panose="020B0604020202020204" pitchFamily="34" charset="0"/>
              </a:defRPr>
            </a:lvl4pPr>
            <a:lvl5pPr marL="2057400" indent="-228600">
              <a:spcBef>
                <a:spcPct val="20000"/>
              </a:spcBef>
              <a:buChar char="»"/>
              <a:tabLst>
                <a:tab pos="4572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4572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4572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4572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457200" algn="l"/>
              </a:tabLst>
              <a:defRPr sz="2000">
                <a:solidFill>
                  <a:schemeClr val="tx1"/>
                </a:solidFill>
                <a:latin typeface="Arial" panose="020B0604020202020204" pitchFamily="34" charset="0"/>
              </a:defRPr>
            </a:lvl9pPr>
          </a:lstStyle>
          <a:p>
            <a:pPr algn="just">
              <a:spcBef>
                <a:spcPts val="1200"/>
              </a:spcBef>
              <a:buFontTx/>
              <a:buNone/>
            </a:pPr>
            <a:r>
              <a:rPr lang="ru-RU" altLang="ru-RU" sz="2400" b="1" dirty="0">
                <a:solidFill>
                  <a:srgbClr val="002060"/>
                </a:solidFill>
                <a:cs typeface="Times New Roman" panose="02020603050405020304" pitchFamily="18" charset="0"/>
              </a:rPr>
              <a:t>Полярные крачки</a:t>
            </a:r>
            <a:r>
              <a:rPr lang="ru-RU" altLang="ru-RU" sz="2400" dirty="0">
                <a:solidFill>
                  <a:srgbClr val="002060"/>
                </a:solidFill>
                <a:cs typeface="Times New Roman" panose="02020603050405020304" pitchFamily="18" charset="0"/>
              </a:rPr>
              <a:t> </a:t>
            </a:r>
            <a:r>
              <a:rPr lang="ru-RU" altLang="ru-RU" sz="1800" dirty="0">
                <a:solidFill>
                  <a:schemeClr val="bg1"/>
                </a:solidFill>
                <a:cs typeface="Times New Roman" panose="02020603050405020304" pitchFamily="18" charset="0"/>
              </a:rPr>
              <a:t>– чемпионы среди птиц по дальности миграций. Они отправляются из Антарктиды в путешествие через весь Земной шар, чтобы их птенцы появились на свет на севере Евразии и Северной Америки, а осенью возвращаются в Антарктику. За свою двадцатилетнюю жизнь птицы преодолевают расстояние, равное двум полетам на Луну и обратно!!!</a:t>
            </a:r>
          </a:p>
          <a:p>
            <a:pPr algn="just">
              <a:spcBef>
                <a:spcPts val="1200"/>
              </a:spcBef>
              <a:buFontTx/>
              <a:buNone/>
            </a:pPr>
            <a:r>
              <a:rPr lang="ru-RU" altLang="ru-RU" sz="1800" dirty="0">
                <a:solidFill>
                  <a:schemeClr val="bg1"/>
                </a:solidFill>
                <a:cs typeface="Times New Roman" panose="02020603050405020304" pitchFamily="18" charset="0"/>
              </a:rPr>
              <a:t>На островах в Ладожском озере полярные крачки гнездятся нечасто, но в каждой большой колонии речных крачек, как правило, можно найти несколько гнезд этих птиц.</a:t>
            </a:r>
          </a:p>
        </p:txBody>
      </p:sp>
      <p:pic>
        <p:nvPicPr>
          <p:cNvPr id="7" name="Рисунок 6" descr="2013-07-26_0016">
            <a:extLst>
              <a:ext uri="{FF2B5EF4-FFF2-40B4-BE49-F238E27FC236}">
                <a16:creationId xmlns:a16="http://schemas.microsoft.com/office/drawing/2014/main" xmlns="" id="{5440EEA2-E076-483B-94F8-56A6AAC80DE8}"/>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13482" r="21409"/>
          <a:stretch/>
        </p:blipFill>
        <p:spPr>
          <a:xfrm>
            <a:off x="0" y="0"/>
            <a:ext cx="6695768" cy="6858000"/>
          </a:xfrm>
          <a:prstGeom prst="rect">
            <a:avLst/>
          </a:prstGeom>
        </p:spPr>
      </p:pic>
    </p:spTree>
    <p:extLst>
      <p:ext uri="{BB962C8B-B14F-4D97-AF65-F5344CB8AC3E}">
        <p14:creationId xmlns:p14="http://schemas.microsoft.com/office/powerpoint/2010/main" val="3374109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Рисунок 2" descr="03.07.15.Золот 2 или Трост">
            <a:extLst>
              <a:ext uri="{FF2B5EF4-FFF2-40B4-BE49-F238E27FC236}">
                <a16:creationId xmlns:a16="http://schemas.microsoft.com/office/drawing/2014/main" xmlns="" id="{20AD0ABC-1EC4-4F9D-AD6C-A2147BEBA9AE}"/>
              </a:ext>
            </a:extLst>
          </p:cNvPr>
          <p:cNvPicPr>
            <a:picLocks noGrp="1" noChangeAspect="1"/>
          </p:cNvPicPr>
          <p:nvPr isPhoto="1"/>
        </p:nvPicPr>
        <p:blipFill rotWithShape="1">
          <a:blip r:embed="rId2" cstate="print">
            <a:lum/>
            <a:extLst>
              <a:ext uri="{28A0092B-C50C-407E-A947-70E740481C1C}">
                <a14:useLocalDpi xmlns:a14="http://schemas.microsoft.com/office/drawing/2010/main" val="0"/>
              </a:ext>
            </a:extLst>
          </a:blip>
          <a:srcRect t="11614" r="20183" b="3656"/>
          <a:stretch/>
        </p:blipFill>
        <p:spPr>
          <a:xfrm>
            <a:off x="0" y="0"/>
            <a:ext cx="4011561" cy="3193916"/>
          </a:xfrm>
          <a:prstGeom prst="rect">
            <a:avLst/>
          </a:prstGeom>
        </p:spPr>
      </p:pic>
      <p:pic>
        <p:nvPicPr>
          <p:cNvPr id="4" name="Рисунок 3" descr="08.07.15 Каменист">
            <a:extLst>
              <a:ext uri="{FF2B5EF4-FFF2-40B4-BE49-F238E27FC236}">
                <a16:creationId xmlns:a16="http://schemas.microsoft.com/office/drawing/2014/main" xmlns="" id="{07919CCC-A783-4850-B040-0D02F5C244D2}"/>
              </a:ext>
            </a:extLst>
          </p:cNvPr>
          <p:cNvPicPr>
            <a:picLocks noGrp="1" noChangeAspect="1"/>
          </p:cNvPicPr>
          <p:nvPr isPhoto="1"/>
        </p:nvPicPr>
        <p:blipFill rotWithShape="1">
          <a:blip r:embed="rId3" cstate="print">
            <a:lum/>
            <a:extLst>
              <a:ext uri="{28A0092B-C50C-407E-A947-70E740481C1C}">
                <a14:useLocalDpi xmlns:a14="http://schemas.microsoft.com/office/drawing/2010/main" val="0"/>
              </a:ext>
            </a:extLst>
          </a:blip>
          <a:srcRect l="8710" r="3549"/>
          <a:stretch/>
        </p:blipFill>
        <p:spPr>
          <a:xfrm>
            <a:off x="0" y="3429000"/>
            <a:ext cx="4011561" cy="3429000"/>
          </a:xfrm>
          <a:prstGeom prst="rect">
            <a:avLst/>
          </a:prstGeom>
        </p:spPr>
      </p:pic>
      <p:pic>
        <p:nvPicPr>
          <p:cNvPr id="5" name="Рисунок 4" descr="IMG_1115">
            <a:extLst>
              <a:ext uri="{FF2B5EF4-FFF2-40B4-BE49-F238E27FC236}">
                <a16:creationId xmlns:a16="http://schemas.microsoft.com/office/drawing/2014/main" xmlns="" id="{845433A1-6726-45B4-B607-25923F06FB02}"/>
              </a:ext>
            </a:extLst>
          </p:cNvPr>
          <p:cNvPicPr>
            <a:picLocks noGrp="1" noChangeAspect="1"/>
          </p:cNvPicPr>
          <p:nvPr isPhoto="1"/>
        </p:nvPicPr>
        <p:blipFill rotWithShape="1">
          <a:blip r:embed="rId4" cstate="print">
            <a:lum/>
            <a:extLst>
              <a:ext uri="{28A0092B-C50C-407E-A947-70E740481C1C}">
                <a14:useLocalDpi xmlns:a14="http://schemas.microsoft.com/office/drawing/2010/main" val="0"/>
              </a:ext>
            </a:extLst>
          </a:blip>
          <a:srcRect l="8807" t="14679" r="16331"/>
          <a:stretch/>
        </p:blipFill>
        <p:spPr>
          <a:xfrm>
            <a:off x="4262284" y="3429000"/>
            <a:ext cx="4011562" cy="3429001"/>
          </a:xfrm>
          <a:prstGeom prst="rect">
            <a:avLst/>
          </a:prstGeom>
        </p:spPr>
      </p:pic>
      <p:pic>
        <p:nvPicPr>
          <p:cNvPr id="6" name="Рисунок 5">
            <a:extLst>
              <a:ext uri="{FF2B5EF4-FFF2-40B4-BE49-F238E27FC236}">
                <a16:creationId xmlns:a16="http://schemas.microsoft.com/office/drawing/2014/main" xmlns="" id="{37011A4D-E976-40DB-936C-96033A0F861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971" r="12987"/>
          <a:stretch/>
        </p:blipFill>
        <p:spPr>
          <a:xfrm>
            <a:off x="8532536" y="3428999"/>
            <a:ext cx="3659464" cy="3429001"/>
          </a:xfrm>
          <a:prstGeom prst="rect">
            <a:avLst/>
          </a:prstGeom>
        </p:spPr>
      </p:pic>
      <p:sp>
        <p:nvSpPr>
          <p:cNvPr id="8" name="Прямоугольник 7">
            <a:extLst>
              <a:ext uri="{FF2B5EF4-FFF2-40B4-BE49-F238E27FC236}">
                <a16:creationId xmlns:a16="http://schemas.microsoft.com/office/drawing/2014/main" xmlns="" id="{9FA203DF-7964-4A78-829C-4301837F2271}"/>
              </a:ext>
            </a:extLst>
          </p:cNvPr>
          <p:cNvSpPr/>
          <p:nvPr/>
        </p:nvSpPr>
        <p:spPr>
          <a:xfrm>
            <a:off x="4262284" y="204981"/>
            <a:ext cx="7594487" cy="2031325"/>
          </a:xfrm>
          <a:prstGeom prst="rect">
            <a:avLst/>
          </a:prstGeom>
        </p:spPr>
        <p:txBody>
          <a:bodyPr wrap="square">
            <a:spAutoFit/>
          </a:bodyPr>
          <a:lstStyle/>
          <a:p>
            <a:pPr algn="just"/>
            <a:r>
              <a:rPr lang="ru-RU" dirty="0">
                <a:solidFill>
                  <a:schemeClr val="bg1"/>
                </a:solidFill>
                <a:latin typeface="Arial" panose="020B0604020202020204" pitchFamily="34" charset="0"/>
                <a:cs typeface="Arial" panose="020B0604020202020204" pitchFamily="34" charset="0"/>
              </a:rPr>
              <a:t>Гнезда и у полярных крачек, и у речных крачек очень простые. Часто птицы просто делают ямку во мху, в песке или в мелком галечнике – в зависимости от того, как выглядит остров, на котором они гнездятся. Некоторые птицы приносят несколько травинок, или выкладывают вокруг ямки кусочки тростника или сосновые иголки (если, конечно, на острове можно найти такие роскошные строительные материалы </a:t>
            </a:r>
            <a:r>
              <a:rPr lang="ru-RU" dirty="0">
                <a:solidFill>
                  <a:schemeClr val="bg1"/>
                </a:solidFill>
                <a:latin typeface="Arial" panose="020B0604020202020204" pitchFamily="34" charset="0"/>
                <a:cs typeface="Arial" panose="020B0604020202020204" pitchFamily="34" charset="0"/>
                <a:sym typeface="Wingdings" panose="05000000000000000000" pitchFamily="2" charset="2"/>
              </a:rPr>
              <a:t>).</a:t>
            </a:r>
            <a:r>
              <a:rPr lang="ru-RU"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18623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Рисунок 2" descr="2010-06-27_0011">
            <a:extLst>
              <a:ext uri="{FF2B5EF4-FFF2-40B4-BE49-F238E27FC236}">
                <a16:creationId xmlns:a16="http://schemas.microsoft.com/office/drawing/2014/main" xmlns="" id="{2A78CC75-E8BF-43DB-BBC8-7F1A3A4705DA}"/>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5287" b="9587"/>
          <a:stretch/>
        </p:blipFill>
        <p:spPr>
          <a:xfrm>
            <a:off x="0" y="-1"/>
            <a:ext cx="12192000" cy="6858001"/>
          </a:xfrm>
          <a:prstGeom prst="rect">
            <a:avLst/>
          </a:prstGeom>
        </p:spPr>
      </p:pic>
      <p:sp>
        <p:nvSpPr>
          <p:cNvPr id="4" name="Прямоугольник 3">
            <a:extLst>
              <a:ext uri="{FF2B5EF4-FFF2-40B4-BE49-F238E27FC236}">
                <a16:creationId xmlns:a16="http://schemas.microsoft.com/office/drawing/2014/main" xmlns="" id="{D353D4AB-11EB-4280-9195-402DB2526861}"/>
              </a:ext>
            </a:extLst>
          </p:cNvPr>
          <p:cNvSpPr/>
          <p:nvPr/>
        </p:nvSpPr>
        <p:spPr>
          <a:xfrm>
            <a:off x="8153823" y="110387"/>
            <a:ext cx="3875268" cy="400110"/>
          </a:xfrm>
          <a:prstGeom prst="rect">
            <a:avLst/>
          </a:prstGeom>
        </p:spPr>
        <p:txBody>
          <a:bodyPr wrap="square">
            <a:spAutoFit/>
          </a:bodyPr>
          <a:lstStyle/>
          <a:p>
            <a:pPr algn="just"/>
            <a:r>
              <a:rPr lang="ru-RU" sz="2000" b="1" dirty="0">
                <a:solidFill>
                  <a:schemeClr val="bg1"/>
                </a:solidFill>
                <a:latin typeface="Arial" panose="020B0604020202020204" pitchFamily="34" charset="0"/>
                <a:cs typeface="Arial" panose="020B0604020202020204" pitchFamily="34" charset="0"/>
              </a:rPr>
              <a:t>Птенец речной крачки</a:t>
            </a:r>
            <a:endParaRPr lang="ru-RU"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1486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21A4D852-F6EF-40D6-AE92-C292E62B26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9763" y="-1"/>
            <a:ext cx="6858001" cy="6858001"/>
          </a:xfrm>
          <a:prstGeom prst="rect">
            <a:avLst/>
          </a:prstGeom>
        </p:spPr>
      </p:pic>
      <p:sp>
        <p:nvSpPr>
          <p:cNvPr id="4" name="Прямоугольник: скругленные углы 3">
            <a:hlinkClick r:id="rId3" action="ppaction://hlinksldjump"/>
            <a:extLst>
              <a:ext uri="{FF2B5EF4-FFF2-40B4-BE49-F238E27FC236}">
                <a16:creationId xmlns:a16="http://schemas.microsoft.com/office/drawing/2014/main" xmlns="" id="{068FFB24-1940-4CA8-B6E0-66AD1A698898}"/>
              </a:ext>
            </a:extLst>
          </p:cNvPr>
          <p:cNvSpPr/>
          <p:nvPr/>
        </p:nvSpPr>
        <p:spPr>
          <a:xfrm>
            <a:off x="804041" y="2364828"/>
            <a:ext cx="3294993" cy="1734206"/>
          </a:xfrm>
          <a:prstGeom prst="roundRect">
            <a:avLst/>
          </a:prstGeom>
          <a:ln>
            <a:solidFill>
              <a:schemeClr val="bg1"/>
            </a:solidFill>
          </a:ln>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latin typeface="Arial" panose="020B0604020202020204" pitchFamily="34" charset="0"/>
                <a:cs typeface="Arial" panose="020B0604020202020204" pitchFamily="34" charset="0"/>
              </a:rPr>
              <a:t>Вернуться </a:t>
            </a:r>
          </a:p>
          <a:p>
            <a:pPr algn="ctr"/>
            <a:r>
              <a:rPr lang="ru-RU" sz="2800" b="1" dirty="0">
                <a:latin typeface="Arial" panose="020B0604020202020204" pitchFamily="34" charset="0"/>
                <a:cs typeface="Arial" panose="020B0604020202020204" pitchFamily="34" charset="0"/>
              </a:rPr>
              <a:t>к оглавлению</a:t>
            </a:r>
          </a:p>
        </p:txBody>
      </p:sp>
    </p:spTree>
    <p:extLst>
      <p:ext uri="{BB962C8B-B14F-4D97-AF65-F5344CB8AC3E}">
        <p14:creationId xmlns:p14="http://schemas.microsoft.com/office/powerpoint/2010/main" val="863033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5" name="Прямоугольник 1">
            <a:extLst>
              <a:ext uri="{FF2B5EF4-FFF2-40B4-BE49-F238E27FC236}">
                <a16:creationId xmlns:a16="http://schemas.microsoft.com/office/drawing/2014/main" xmlns="" id="{57230276-7115-43DF-AB65-63A2DFBBE96B}"/>
              </a:ext>
            </a:extLst>
          </p:cNvPr>
          <p:cNvSpPr>
            <a:spLocks noChangeArrowheads="1"/>
          </p:cNvSpPr>
          <p:nvPr/>
        </p:nvSpPr>
        <p:spPr bwMode="auto">
          <a:xfrm>
            <a:off x="6858000" y="92075"/>
            <a:ext cx="5139558"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tabLst>
                <a:tab pos="457200" algn="l"/>
              </a:tabLst>
              <a:defRPr sz="3200">
                <a:solidFill>
                  <a:schemeClr val="tx1"/>
                </a:solidFill>
                <a:latin typeface="Arial" panose="020B0604020202020204" pitchFamily="34" charset="0"/>
              </a:defRPr>
            </a:lvl1pPr>
            <a:lvl2pPr marL="742950" indent="-285750">
              <a:spcBef>
                <a:spcPct val="20000"/>
              </a:spcBef>
              <a:buChar char="–"/>
              <a:tabLst>
                <a:tab pos="457200" algn="l"/>
              </a:tabLst>
              <a:defRPr sz="2800">
                <a:solidFill>
                  <a:schemeClr val="tx1"/>
                </a:solidFill>
                <a:latin typeface="Arial" panose="020B0604020202020204" pitchFamily="34" charset="0"/>
              </a:defRPr>
            </a:lvl2pPr>
            <a:lvl3pPr marL="1143000" indent="-228600">
              <a:spcBef>
                <a:spcPct val="20000"/>
              </a:spcBef>
              <a:buChar char="•"/>
              <a:tabLst>
                <a:tab pos="457200" algn="l"/>
              </a:tabLst>
              <a:defRPr sz="2400">
                <a:solidFill>
                  <a:schemeClr val="tx1"/>
                </a:solidFill>
                <a:latin typeface="Arial" panose="020B0604020202020204" pitchFamily="34" charset="0"/>
              </a:defRPr>
            </a:lvl3pPr>
            <a:lvl4pPr marL="1600200" indent="-228600">
              <a:spcBef>
                <a:spcPct val="20000"/>
              </a:spcBef>
              <a:buChar char="–"/>
              <a:tabLst>
                <a:tab pos="457200" algn="l"/>
              </a:tabLst>
              <a:defRPr sz="2000">
                <a:solidFill>
                  <a:schemeClr val="tx1"/>
                </a:solidFill>
                <a:latin typeface="Arial" panose="020B0604020202020204" pitchFamily="34" charset="0"/>
              </a:defRPr>
            </a:lvl4pPr>
            <a:lvl5pPr marL="2057400" indent="-228600">
              <a:spcBef>
                <a:spcPct val="20000"/>
              </a:spcBef>
              <a:buChar char="»"/>
              <a:tabLst>
                <a:tab pos="4572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4572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4572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4572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457200" algn="l"/>
              </a:tabLst>
              <a:defRPr sz="2000">
                <a:solidFill>
                  <a:schemeClr val="tx1"/>
                </a:solidFill>
                <a:latin typeface="Arial" panose="020B0604020202020204" pitchFamily="34" charset="0"/>
              </a:defRPr>
            </a:lvl9pPr>
          </a:lstStyle>
          <a:p>
            <a:pPr algn="just">
              <a:spcBef>
                <a:spcPts val="1200"/>
              </a:spcBef>
              <a:buFontTx/>
              <a:buNone/>
            </a:pPr>
            <a:r>
              <a:rPr lang="ru-RU" altLang="ru-RU" sz="2400" b="1" dirty="0" err="1">
                <a:solidFill>
                  <a:srgbClr val="002060"/>
                </a:solidFill>
                <a:cs typeface="Times New Roman" panose="02020603050405020304" pitchFamily="18" charset="0"/>
              </a:rPr>
              <a:t>Чеграва</a:t>
            </a:r>
            <a:r>
              <a:rPr lang="ru-RU" altLang="ru-RU" sz="2400" b="1" dirty="0">
                <a:solidFill>
                  <a:srgbClr val="002060"/>
                </a:solidFill>
                <a:cs typeface="Times New Roman" panose="02020603050405020304" pitchFamily="18" charset="0"/>
              </a:rPr>
              <a:t> </a:t>
            </a:r>
            <a:r>
              <a:rPr lang="ru-RU" altLang="ru-RU" sz="1800" dirty="0">
                <a:solidFill>
                  <a:schemeClr val="bg1"/>
                </a:solidFill>
                <a:cs typeface="Times New Roman" panose="02020603050405020304" pitchFamily="18" charset="0"/>
              </a:rPr>
              <a:t>– самая крупная из крачек. На Ладожском озере она встречается очень редко, эта птица предпочитает селиться на морских побережьях. Однако несколько пар </a:t>
            </a:r>
            <a:r>
              <a:rPr lang="ru-RU" altLang="ru-RU" sz="1800" dirty="0" err="1">
                <a:solidFill>
                  <a:schemeClr val="bg1"/>
                </a:solidFill>
                <a:cs typeface="Times New Roman" panose="02020603050405020304" pitchFamily="18" charset="0"/>
              </a:rPr>
              <a:t>чеграв</a:t>
            </a:r>
            <a:r>
              <a:rPr lang="ru-RU" altLang="ru-RU" sz="1800" dirty="0">
                <a:solidFill>
                  <a:schemeClr val="bg1"/>
                </a:solidFill>
                <a:cs typeface="Times New Roman" panose="02020603050405020304" pitchFamily="18" charset="0"/>
              </a:rPr>
              <a:t> регулярно гнездятся на Ладоге, вот только почти каждый год на новом острове.</a:t>
            </a:r>
          </a:p>
          <a:p>
            <a:pPr algn="just">
              <a:spcBef>
                <a:spcPts val="600"/>
              </a:spcBef>
              <a:buFontTx/>
              <a:buNone/>
            </a:pPr>
            <a:endParaRPr lang="ru-RU" altLang="ru-RU" sz="800" dirty="0">
              <a:solidFill>
                <a:schemeClr val="bg1"/>
              </a:solidFill>
              <a:cs typeface="Times New Roman" panose="02020603050405020304" pitchFamily="18" charset="0"/>
            </a:endParaRPr>
          </a:p>
          <a:p>
            <a:pPr algn="just">
              <a:spcBef>
                <a:spcPts val="600"/>
              </a:spcBef>
              <a:buFontTx/>
              <a:buNone/>
            </a:pPr>
            <a:r>
              <a:rPr lang="ru-RU" altLang="ru-RU" sz="1800" dirty="0">
                <a:solidFill>
                  <a:schemeClr val="bg1"/>
                </a:solidFill>
                <a:cs typeface="Times New Roman" panose="02020603050405020304" pitchFamily="18" charset="0"/>
              </a:rPr>
              <a:t>Оценить, насколько </a:t>
            </a:r>
            <a:r>
              <a:rPr lang="ru-RU" altLang="ru-RU" sz="1800" dirty="0" err="1">
                <a:solidFill>
                  <a:schemeClr val="bg1"/>
                </a:solidFill>
                <a:cs typeface="Times New Roman" panose="02020603050405020304" pitchFamily="18" charset="0"/>
              </a:rPr>
              <a:t>чеграва</a:t>
            </a:r>
            <a:r>
              <a:rPr lang="ru-RU" altLang="ru-RU" sz="1800" dirty="0">
                <a:solidFill>
                  <a:schemeClr val="bg1"/>
                </a:solidFill>
                <a:cs typeface="Times New Roman" panose="02020603050405020304" pitchFamily="18" charset="0"/>
              </a:rPr>
              <a:t> большая, можно, если сравнить её с серебристыми чайками</a:t>
            </a:r>
          </a:p>
        </p:txBody>
      </p:sp>
      <p:pic>
        <p:nvPicPr>
          <p:cNvPr id="6" name="Рисунок 5">
            <a:extLst>
              <a:ext uri="{FF2B5EF4-FFF2-40B4-BE49-F238E27FC236}">
                <a16:creationId xmlns:a16="http://schemas.microsoft.com/office/drawing/2014/main" xmlns="" id="{F0F76797-87B5-43E7-99E3-5BE726268E7C}"/>
              </a:ext>
            </a:extLst>
          </p:cNvPr>
          <p:cNvPicPr>
            <a:picLocks noChangeAspect="1"/>
          </p:cNvPicPr>
          <p:nvPr/>
        </p:nvPicPr>
        <p:blipFill rotWithShape="1">
          <a:blip r:embed="rId2">
            <a:extLst>
              <a:ext uri="{28A0092B-C50C-407E-A947-70E740481C1C}">
                <a14:useLocalDpi xmlns:a14="http://schemas.microsoft.com/office/drawing/2010/main" val="0"/>
              </a:ext>
            </a:extLst>
          </a:blip>
          <a:srcRect l="12524" r="6584"/>
          <a:stretch/>
        </p:blipFill>
        <p:spPr>
          <a:xfrm>
            <a:off x="6919336" y="2979683"/>
            <a:ext cx="5272663" cy="3878317"/>
          </a:xfrm>
          <a:prstGeom prst="rect">
            <a:avLst/>
          </a:prstGeom>
        </p:spPr>
      </p:pic>
      <p:pic>
        <p:nvPicPr>
          <p:cNvPr id="8" name="Рисунок 7">
            <a:extLst>
              <a:ext uri="{FF2B5EF4-FFF2-40B4-BE49-F238E27FC236}">
                <a16:creationId xmlns:a16="http://schemas.microsoft.com/office/drawing/2014/main" xmlns="" id="{F368CEDF-C54E-4005-BE44-0E89942AFB92}"/>
              </a:ext>
            </a:extLst>
          </p:cNvPr>
          <p:cNvPicPr>
            <a:picLocks noChangeAspect="1"/>
          </p:cNvPicPr>
          <p:nvPr/>
        </p:nvPicPr>
        <p:blipFill rotWithShape="1">
          <a:blip r:embed="rId3">
            <a:extLst>
              <a:ext uri="{28A0092B-C50C-407E-A947-70E740481C1C}">
                <a14:useLocalDpi xmlns:a14="http://schemas.microsoft.com/office/drawing/2010/main" val="0"/>
              </a:ext>
            </a:extLst>
          </a:blip>
          <a:srcRect l="19246" r="10562"/>
          <a:stretch/>
        </p:blipFill>
        <p:spPr>
          <a:xfrm flipH="1">
            <a:off x="0" y="0"/>
            <a:ext cx="6700346" cy="6858000"/>
          </a:xfrm>
          <a:prstGeom prst="rect">
            <a:avLst/>
          </a:prstGeom>
        </p:spPr>
      </p:pic>
    </p:spTree>
    <p:extLst>
      <p:ext uri="{BB962C8B-B14F-4D97-AF65-F5344CB8AC3E}">
        <p14:creationId xmlns:p14="http://schemas.microsoft.com/office/powerpoint/2010/main" val="10120862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21A4D852-F6EF-40D6-AE92-C292E62B26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9763" y="-1"/>
            <a:ext cx="6858001" cy="6858001"/>
          </a:xfrm>
          <a:prstGeom prst="rect">
            <a:avLst/>
          </a:prstGeom>
        </p:spPr>
      </p:pic>
      <p:sp>
        <p:nvSpPr>
          <p:cNvPr id="4" name="Прямоугольник: скругленные углы 3">
            <a:hlinkClick r:id="rId3" action="ppaction://hlinksldjump"/>
            <a:extLst>
              <a:ext uri="{FF2B5EF4-FFF2-40B4-BE49-F238E27FC236}">
                <a16:creationId xmlns:a16="http://schemas.microsoft.com/office/drawing/2014/main" xmlns="" id="{ED3AEDDB-384D-4F9B-B180-C91E94DC5A94}"/>
              </a:ext>
            </a:extLst>
          </p:cNvPr>
          <p:cNvSpPr/>
          <p:nvPr/>
        </p:nvSpPr>
        <p:spPr>
          <a:xfrm>
            <a:off x="804041" y="2364828"/>
            <a:ext cx="3294993" cy="1734206"/>
          </a:xfrm>
          <a:prstGeom prst="roundRect">
            <a:avLst/>
          </a:prstGeom>
          <a:ln>
            <a:solidFill>
              <a:schemeClr val="bg1"/>
            </a:solidFill>
          </a:ln>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latin typeface="Arial" panose="020B0604020202020204" pitchFamily="34" charset="0"/>
                <a:cs typeface="Arial" panose="020B0604020202020204" pitchFamily="34" charset="0"/>
              </a:rPr>
              <a:t>Вернуться </a:t>
            </a:r>
          </a:p>
          <a:p>
            <a:pPr algn="ctr"/>
            <a:r>
              <a:rPr lang="ru-RU" sz="2800" b="1" dirty="0">
                <a:latin typeface="Arial" panose="020B0604020202020204" pitchFamily="34" charset="0"/>
                <a:cs typeface="Arial" panose="020B0604020202020204" pitchFamily="34" charset="0"/>
              </a:rPr>
              <a:t>к оглавлению</a:t>
            </a:r>
          </a:p>
        </p:txBody>
      </p:sp>
    </p:spTree>
    <p:extLst>
      <p:ext uri="{BB962C8B-B14F-4D97-AF65-F5344CB8AC3E}">
        <p14:creationId xmlns:p14="http://schemas.microsoft.com/office/powerpoint/2010/main" val="26093442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Рисунок 2" descr="IMG_9882">
            <a:extLst>
              <a:ext uri="{FF2B5EF4-FFF2-40B4-BE49-F238E27FC236}">
                <a16:creationId xmlns:a16="http://schemas.microsoft.com/office/drawing/2014/main" xmlns="" id="{8EC18506-C47A-45F1-99F2-E8F77B0E8A93}"/>
              </a:ext>
            </a:extLst>
          </p:cNvPr>
          <p:cNvPicPr>
            <a:picLocks noGrp="1" noChangeAspect="1"/>
          </p:cNvPicPr>
          <p:nvPr isPhoto="1"/>
        </p:nvPicPr>
        <p:blipFill rotWithShape="1">
          <a:blip r:embed="rId2" cstate="print">
            <a:lum/>
            <a:extLst>
              <a:ext uri="{28A0092B-C50C-407E-A947-70E740481C1C}">
                <a14:useLocalDpi xmlns:a14="http://schemas.microsoft.com/office/drawing/2010/main" val="0"/>
              </a:ext>
            </a:extLst>
          </a:blip>
          <a:srcRect l="4731" r="6881"/>
          <a:stretch/>
        </p:blipFill>
        <p:spPr>
          <a:xfrm>
            <a:off x="4109884" y="0"/>
            <a:ext cx="8082116" cy="6858000"/>
          </a:xfrm>
          <a:prstGeom prst="rect">
            <a:avLst/>
          </a:prstGeom>
        </p:spPr>
      </p:pic>
      <p:sp>
        <p:nvSpPr>
          <p:cNvPr id="4" name="Прямоугольник 3">
            <a:extLst>
              <a:ext uri="{FF2B5EF4-FFF2-40B4-BE49-F238E27FC236}">
                <a16:creationId xmlns:a16="http://schemas.microsoft.com/office/drawing/2014/main" xmlns="" id="{F9B0F3AF-2773-452F-A9B6-8E646B0ECFF1}"/>
              </a:ext>
            </a:extLst>
          </p:cNvPr>
          <p:cNvSpPr/>
          <p:nvPr/>
        </p:nvSpPr>
        <p:spPr>
          <a:xfrm>
            <a:off x="200038" y="220746"/>
            <a:ext cx="3694046" cy="3570208"/>
          </a:xfrm>
          <a:prstGeom prst="rect">
            <a:avLst/>
          </a:prstGeom>
        </p:spPr>
        <p:txBody>
          <a:bodyPr wrap="square">
            <a:spAutoFit/>
          </a:bodyPr>
          <a:lstStyle/>
          <a:p>
            <a:pPr algn="just">
              <a:spcBef>
                <a:spcPts val="1200"/>
              </a:spcBef>
            </a:pPr>
            <a:r>
              <a:rPr lang="ru-RU" sz="2400" b="1" dirty="0">
                <a:solidFill>
                  <a:srgbClr val="002060"/>
                </a:solidFill>
                <a:latin typeface="Arial" panose="020B0604020202020204" pitchFamily="34" charset="0"/>
                <a:cs typeface="Arial" panose="020B0604020202020204" pitchFamily="34" charset="0"/>
              </a:rPr>
              <a:t>Сизая чайка </a:t>
            </a:r>
            <a:r>
              <a:rPr lang="ru-RU" dirty="0">
                <a:solidFill>
                  <a:schemeClr val="bg1"/>
                </a:solidFill>
                <a:latin typeface="Arial" panose="020B0604020202020204" pitchFamily="34" charset="0"/>
                <a:cs typeface="Arial" panose="020B0604020202020204" pitchFamily="34" charset="0"/>
              </a:rPr>
              <a:t>– похожа на серебристую, </a:t>
            </a:r>
            <a:r>
              <a:rPr lang="ru-RU" b="1" dirty="0">
                <a:solidFill>
                  <a:schemeClr val="bg1"/>
                </a:solidFill>
                <a:latin typeface="Arial" panose="020B0604020202020204" pitchFamily="34" charset="0"/>
                <a:cs typeface="Arial" panose="020B0604020202020204" pitchFamily="34" charset="0"/>
              </a:rPr>
              <a:t>НО!!!</a:t>
            </a:r>
          </a:p>
          <a:p>
            <a:pPr marL="285750" indent="-285750" algn="just">
              <a:spcBef>
                <a:spcPts val="1200"/>
              </a:spcBef>
              <a:buFont typeface="Arial" panose="020B0604020202020204" pitchFamily="34" charset="0"/>
              <a:buChar char="•"/>
            </a:pPr>
            <a:r>
              <a:rPr lang="ru-RU" dirty="0">
                <a:solidFill>
                  <a:schemeClr val="bg1"/>
                </a:solidFill>
                <a:latin typeface="Arial" panose="020B0604020202020204" pitchFamily="34" charset="0"/>
                <a:cs typeface="Arial" panose="020B0604020202020204" pitchFamily="34" charset="0"/>
              </a:rPr>
              <a:t>Намного меньше по размерам</a:t>
            </a:r>
          </a:p>
          <a:p>
            <a:pPr marL="285750" indent="-285750" algn="just">
              <a:spcBef>
                <a:spcPts val="1200"/>
              </a:spcBef>
              <a:buFont typeface="Arial" panose="020B0604020202020204" pitchFamily="34" charset="0"/>
              <a:buChar char="•"/>
            </a:pPr>
            <a:r>
              <a:rPr lang="ru-RU" dirty="0">
                <a:solidFill>
                  <a:schemeClr val="bg1"/>
                </a:solidFill>
                <a:latin typeface="Arial" panose="020B0604020202020204" pitchFamily="34" charset="0"/>
                <a:cs typeface="Arial" panose="020B0604020202020204" pitchFamily="34" charset="0"/>
              </a:rPr>
              <a:t>На конце клюва нет красного пятна</a:t>
            </a:r>
          </a:p>
          <a:p>
            <a:pPr marL="285750" indent="-285750" algn="just">
              <a:spcBef>
                <a:spcPts val="1200"/>
              </a:spcBef>
              <a:buFont typeface="Arial" panose="020B0604020202020204" pitchFamily="34" charset="0"/>
              <a:buChar char="•"/>
            </a:pPr>
            <a:r>
              <a:rPr lang="ru-RU" dirty="0">
                <a:solidFill>
                  <a:schemeClr val="bg1"/>
                </a:solidFill>
                <a:latin typeface="Arial" panose="020B0604020202020204" pitchFamily="34" charset="0"/>
                <a:cs typeface="Arial" panose="020B0604020202020204" pitchFamily="34" charset="0"/>
              </a:rPr>
              <a:t>Сам клюв по сравнению с клювом серебристой намного изящнее</a:t>
            </a:r>
          </a:p>
          <a:p>
            <a:pPr marL="285750" indent="-285750" algn="just">
              <a:spcBef>
                <a:spcPts val="1200"/>
              </a:spcBef>
              <a:buFont typeface="Arial" panose="020B0604020202020204" pitchFamily="34" charset="0"/>
              <a:buChar char="•"/>
            </a:pPr>
            <a:endParaRPr lang="ru-RU"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72603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69E5327B-8FBA-4C28-BAAA-301632E79F4B}"/>
              </a:ext>
            </a:extLst>
          </p:cNvPr>
          <p:cNvPicPr>
            <a:picLocks noChangeAspect="1"/>
          </p:cNvPicPr>
          <p:nvPr/>
        </p:nvPicPr>
        <p:blipFill rotWithShape="1">
          <a:blip r:embed="rId2">
            <a:extLst>
              <a:ext uri="{28A0092B-C50C-407E-A947-70E740481C1C}">
                <a14:useLocalDpi xmlns:a14="http://schemas.microsoft.com/office/drawing/2010/main" val="0"/>
              </a:ext>
            </a:extLst>
          </a:blip>
          <a:srcRect b="11264"/>
          <a:stretch/>
        </p:blipFill>
        <p:spPr>
          <a:xfrm>
            <a:off x="0" y="0"/>
            <a:ext cx="12192000" cy="6858000"/>
          </a:xfrm>
          <a:prstGeom prst="rect">
            <a:avLst/>
          </a:prstGeom>
        </p:spPr>
      </p:pic>
      <p:sp>
        <p:nvSpPr>
          <p:cNvPr id="4" name="Прямоугольник 3">
            <a:extLst>
              <a:ext uri="{FF2B5EF4-FFF2-40B4-BE49-F238E27FC236}">
                <a16:creationId xmlns:a16="http://schemas.microsoft.com/office/drawing/2014/main" xmlns="" id="{2047D736-0943-4A02-968B-95818B599C5A}"/>
              </a:ext>
            </a:extLst>
          </p:cNvPr>
          <p:cNvSpPr/>
          <p:nvPr/>
        </p:nvSpPr>
        <p:spPr>
          <a:xfrm>
            <a:off x="8071944" y="189215"/>
            <a:ext cx="3909847" cy="400110"/>
          </a:xfrm>
          <a:prstGeom prst="rect">
            <a:avLst/>
          </a:prstGeom>
        </p:spPr>
        <p:txBody>
          <a:bodyPr wrap="square">
            <a:spAutoFit/>
          </a:bodyPr>
          <a:lstStyle/>
          <a:p>
            <a:pPr algn="just"/>
            <a:r>
              <a:rPr lang="ru-RU" sz="2000" b="1" dirty="0">
                <a:solidFill>
                  <a:schemeClr val="bg1"/>
                </a:solidFill>
                <a:latin typeface="Arial" panose="020B0604020202020204" pitchFamily="34" charset="0"/>
                <a:cs typeface="Arial" panose="020B0604020202020204" pitchFamily="34" charset="0"/>
              </a:rPr>
              <a:t>Гнездо сизой чайки</a:t>
            </a:r>
            <a:endParaRPr lang="ru-RU"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95663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353A077-1507-4D2D-A1B4-C33C30EF08EC}"/>
              </a:ext>
            </a:extLst>
          </p:cNvPr>
          <p:cNvSpPr txBox="1"/>
          <p:nvPr/>
        </p:nvSpPr>
        <p:spPr>
          <a:xfrm>
            <a:off x="220715" y="150048"/>
            <a:ext cx="11713781" cy="1785104"/>
          </a:xfrm>
          <a:prstGeom prst="rect">
            <a:avLst/>
          </a:prstGeom>
          <a:noFill/>
        </p:spPr>
        <p:txBody>
          <a:bodyPr wrap="square" rtlCol="0">
            <a:spAutoFit/>
          </a:bodyPr>
          <a:lstStyle/>
          <a:p>
            <a:pPr algn="just"/>
            <a:r>
              <a:rPr lang="ru-RU" dirty="0">
                <a:solidFill>
                  <a:schemeClr val="bg1"/>
                </a:solidFill>
                <a:latin typeface="Arial" panose="020B0604020202020204" pitchFamily="34" charset="0"/>
                <a:cs typeface="Arial" panose="020B0604020202020204" pitchFamily="34" charset="0"/>
                <a:sym typeface="Wingdings" panose="05000000000000000000" pitchFamily="2" charset="2"/>
              </a:rPr>
              <a:t>Прежде всего давайте познакомимся с нашими героями. Речь пойдет о крачках и чайках – они во многом похожи: живут вблизи около водоемов, основной тон их оперения белый, все они умело ловят рыбу, но… Существует много разных видов чаек и крачек, и на Ладоге вблизи тюленьих островов можно увидеть как минимум 5 видов чаек и 3 вида крачек. Давайте разберемся, что у них общего, а чем они отличаются.</a:t>
            </a:r>
          </a:p>
          <a:p>
            <a:pPr algn="just"/>
            <a:endParaRPr lang="ru-RU" dirty="0">
              <a:solidFill>
                <a:schemeClr val="bg1"/>
              </a:solidFill>
              <a:latin typeface="Arial" panose="020B0604020202020204" pitchFamily="34" charset="0"/>
              <a:cs typeface="Arial" panose="020B0604020202020204" pitchFamily="34" charset="0"/>
              <a:sym typeface="Wingdings" panose="05000000000000000000" pitchFamily="2" charset="2"/>
            </a:endParaRPr>
          </a:p>
          <a:p>
            <a:pPr algn="just"/>
            <a:r>
              <a:rPr lang="ru-RU" sz="2000" b="1" dirty="0">
                <a:solidFill>
                  <a:srgbClr val="002060"/>
                </a:solidFill>
                <a:latin typeface="Arial" panose="020B0604020202020204" pitchFamily="34" charset="0"/>
                <a:cs typeface="Arial" panose="020B0604020202020204" pitchFamily="34" charset="0"/>
                <a:sym typeface="Wingdings" panose="05000000000000000000" pitchFamily="2" charset="2"/>
              </a:rPr>
              <a:t>Для начала научимся отличать чаек от крачек:</a:t>
            </a:r>
            <a:r>
              <a:rPr lang="ru-RU" sz="2000" b="1" dirty="0">
                <a:solidFill>
                  <a:srgbClr val="002060"/>
                </a:solidFill>
                <a:latin typeface="Arial" panose="020B0604020202020204" pitchFamily="34" charset="0"/>
                <a:cs typeface="Arial" panose="020B0604020202020204" pitchFamily="34" charset="0"/>
              </a:rPr>
              <a:t> </a:t>
            </a:r>
          </a:p>
        </p:txBody>
      </p:sp>
      <p:pic>
        <p:nvPicPr>
          <p:cNvPr id="6" name="Рисунок 5">
            <a:extLst>
              <a:ext uri="{FF2B5EF4-FFF2-40B4-BE49-F238E27FC236}">
                <a16:creationId xmlns:a16="http://schemas.microsoft.com/office/drawing/2014/main" xmlns="" id="{8292706C-6783-42C1-A89E-49C96DB6E563}"/>
              </a:ext>
            </a:extLst>
          </p:cNvPr>
          <p:cNvPicPr>
            <a:picLocks noChangeAspect="1"/>
          </p:cNvPicPr>
          <p:nvPr/>
        </p:nvPicPr>
        <p:blipFill rotWithShape="1">
          <a:blip r:embed="rId2">
            <a:extLst>
              <a:ext uri="{28A0092B-C50C-407E-A947-70E740481C1C}">
                <a14:useLocalDpi xmlns:a14="http://schemas.microsoft.com/office/drawing/2010/main" val="0"/>
              </a:ext>
            </a:extLst>
          </a:blip>
          <a:srcRect l="20422" t="9425" r="24663" b="43678"/>
          <a:stretch/>
        </p:blipFill>
        <p:spPr>
          <a:xfrm>
            <a:off x="378371" y="2081049"/>
            <a:ext cx="6527837" cy="3761804"/>
          </a:xfrm>
          <a:prstGeom prst="rect">
            <a:avLst/>
          </a:prstGeom>
        </p:spPr>
      </p:pic>
      <p:pic>
        <p:nvPicPr>
          <p:cNvPr id="14" name="Рисунок 13">
            <a:extLst>
              <a:ext uri="{FF2B5EF4-FFF2-40B4-BE49-F238E27FC236}">
                <a16:creationId xmlns:a16="http://schemas.microsoft.com/office/drawing/2014/main" xmlns="" id="{DB3BB500-07CA-4454-AD1C-69FB92320CCF}"/>
              </a:ext>
            </a:extLst>
          </p:cNvPr>
          <p:cNvPicPr>
            <a:picLocks noChangeAspect="1"/>
          </p:cNvPicPr>
          <p:nvPr/>
        </p:nvPicPr>
        <p:blipFill rotWithShape="1">
          <a:blip r:embed="rId3">
            <a:extLst>
              <a:ext uri="{28A0092B-C50C-407E-A947-70E740481C1C}">
                <a14:useLocalDpi xmlns:a14="http://schemas.microsoft.com/office/drawing/2010/main" val="0"/>
              </a:ext>
            </a:extLst>
          </a:blip>
          <a:srcRect l="11878" t="12414" r="36612" b="22759"/>
          <a:stretch/>
        </p:blipFill>
        <p:spPr>
          <a:xfrm flipH="1">
            <a:off x="7351986" y="2099537"/>
            <a:ext cx="4456385" cy="3740180"/>
          </a:xfrm>
          <a:prstGeom prst="rect">
            <a:avLst/>
          </a:prstGeom>
        </p:spPr>
      </p:pic>
      <p:sp>
        <p:nvSpPr>
          <p:cNvPr id="15" name="TextBox 14">
            <a:extLst>
              <a:ext uri="{FF2B5EF4-FFF2-40B4-BE49-F238E27FC236}">
                <a16:creationId xmlns:a16="http://schemas.microsoft.com/office/drawing/2014/main" xmlns="" id="{A82C0535-BD26-4C4F-8ACF-991A93C9B47B}"/>
              </a:ext>
            </a:extLst>
          </p:cNvPr>
          <p:cNvSpPr txBox="1"/>
          <p:nvPr/>
        </p:nvSpPr>
        <p:spPr>
          <a:xfrm>
            <a:off x="378372" y="5983288"/>
            <a:ext cx="11429999" cy="646331"/>
          </a:xfrm>
          <a:prstGeom prst="rect">
            <a:avLst/>
          </a:prstGeom>
          <a:noFill/>
        </p:spPr>
        <p:txBody>
          <a:bodyPr wrap="square" rtlCol="0">
            <a:spAutoFit/>
          </a:bodyPr>
          <a:lstStyle/>
          <a:p>
            <a:pPr algn="ctr"/>
            <a:r>
              <a:rPr lang="ru-RU" dirty="0">
                <a:solidFill>
                  <a:schemeClr val="bg1"/>
                </a:solidFill>
                <a:latin typeface="Arial" panose="020B0604020202020204" pitchFamily="34" charset="0"/>
                <a:cs typeface="Arial" panose="020B0604020202020204" pitchFamily="34" charset="0"/>
                <a:sym typeface="Wingdings" panose="05000000000000000000" pitchFamily="2" charset="2"/>
              </a:rPr>
              <a:t>Крачки более изящные и, если можно так сказать, «стройные» птицы. </a:t>
            </a:r>
          </a:p>
          <a:p>
            <a:pPr algn="ctr"/>
            <a:r>
              <a:rPr lang="ru-RU" dirty="0">
                <a:solidFill>
                  <a:schemeClr val="bg1"/>
                </a:solidFill>
                <a:latin typeface="Arial" panose="020B0604020202020204" pitchFamily="34" charset="0"/>
                <a:cs typeface="Arial" panose="020B0604020202020204" pitchFamily="34" charset="0"/>
                <a:sym typeface="Wingdings" panose="05000000000000000000" pitchFamily="2" charset="2"/>
              </a:rPr>
              <a:t>Крылья у них узкие и длинные, изогнутые в форме серпа.</a:t>
            </a:r>
            <a:r>
              <a:rPr lang="ru-RU" dirty="0">
                <a:solidFill>
                  <a:schemeClr val="bg1"/>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xmlns="" id="{78B2BE51-AFC3-442A-8305-ECEFE1641ADF}"/>
              </a:ext>
            </a:extLst>
          </p:cNvPr>
          <p:cNvSpPr txBox="1"/>
          <p:nvPr/>
        </p:nvSpPr>
        <p:spPr>
          <a:xfrm>
            <a:off x="7351986" y="2220135"/>
            <a:ext cx="2454166" cy="461665"/>
          </a:xfrm>
          <a:prstGeom prst="rect">
            <a:avLst/>
          </a:prstGeom>
          <a:noFill/>
        </p:spPr>
        <p:txBody>
          <a:bodyPr wrap="square" rtlCol="0">
            <a:spAutoFit/>
          </a:bodyPr>
          <a:lstStyle/>
          <a:p>
            <a:pPr algn="ctr"/>
            <a:r>
              <a:rPr lang="ru-RU" sz="2400" b="1" dirty="0">
                <a:solidFill>
                  <a:srgbClr val="002060"/>
                </a:solidFill>
                <a:latin typeface="Arial" panose="020B0604020202020204" pitchFamily="34" charset="0"/>
                <a:cs typeface="Arial" panose="020B0604020202020204" pitchFamily="34" charset="0"/>
              </a:rPr>
              <a:t>Крачка</a:t>
            </a:r>
          </a:p>
        </p:txBody>
      </p:sp>
      <p:sp>
        <p:nvSpPr>
          <p:cNvPr id="17" name="TextBox 16">
            <a:extLst>
              <a:ext uri="{FF2B5EF4-FFF2-40B4-BE49-F238E27FC236}">
                <a16:creationId xmlns:a16="http://schemas.microsoft.com/office/drawing/2014/main" xmlns="" id="{BA5DF841-A322-443D-97BD-4EFC1AD303E0}"/>
              </a:ext>
            </a:extLst>
          </p:cNvPr>
          <p:cNvSpPr txBox="1"/>
          <p:nvPr/>
        </p:nvSpPr>
        <p:spPr>
          <a:xfrm>
            <a:off x="1041775" y="2220135"/>
            <a:ext cx="4837333" cy="461665"/>
          </a:xfrm>
          <a:prstGeom prst="rect">
            <a:avLst/>
          </a:prstGeom>
          <a:noFill/>
        </p:spPr>
        <p:txBody>
          <a:bodyPr wrap="square" rtlCol="0">
            <a:spAutoFit/>
          </a:bodyPr>
          <a:lstStyle/>
          <a:p>
            <a:pPr algn="ctr"/>
            <a:r>
              <a:rPr lang="ru-RU" sz="2400" b="1" dirty="0">
                <a:solidFill>
                  <a:srgbClr val="002060"/>
                </a:solidFill>
                <a:latin typeface="Arial" panose="020B0604020202020204" pitchFamily="34" charset="0"/>
                <a:cs typeface="Arial" panose="020B0604020202020204" pitchFamily="34" charset="0"/>
              </a:rPr>
              <a:t>Чайка</a:t>
            </a:r>
          </a:p>
        </p:txBody>
      </p:sp>
    </p:spTree>
    <p:extLst>
      <p:ext uri="{BB962C8B-B14F-4D97-AF65-F5344CB8AC3E}">
        <p14:creationId xmlns:p14="http://schemas.microsoft.com/office/powerpoint/2010/main" val="3689966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Рисунок 2" descr="2009-06-22_0015">
            <a:extLst>
              <a:ext uri="{FF2B5EF4-FFF2-40B4-BE49-F238E27FC236}">
                <a16:creationId xmlns:a16="http://schemas.microsoft.com/office/drawing/2014/main" xmlns="" id="{FCC1A3BE-540E-43B2-8F17-EC3050C6406A}"/>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12091" r="8745"/>
          <a:stretch/>
        </p:blipFill>
        <p:spPr>
          <a:xfrm>
            <a:off x="0" y="0"/>
            <a:ext cx="8141109" cy="6858000"/>
          </a:xfrm>
          <a:prstGeom prst="rect">
            <a:avLst/>
          </a:prstGeom>
        </p:spPr>
      </p:pic>
      <p:sp>
        <p:nvSpPr>
          <p:cNvPr id="4" name="Прямоугольник 3">
            <a:extLst>
              <a:ext uri="{FF2B5EF4-FFF2-40B4-BE49-F238E27FC236}">
                <a16:creationId xmlns:a16="http://schemas.microsoft.com/office/drawing/2014/main" xmlns="" id="{97F1A38B-EBEF-435A-BD2D-F4C020206E63}"/>
              </a:ext>
            </a:extLst>
          </p:cNvPr>
          <p:cNvSpPr/>
          <p:nvPr/>
        </p:nvSpPr>
        <p:spPr>
          <a:xfrm>
            <a:off x="8434552" y="189215"/>
            <a:ext cx="3547239" cy="400110"/>
          </a:xfrm>
          <a:prstGeom prst="rect">
            <a:avLst/>
          </a:prstGeom>
        </p:spPr>
        <p:txBody>
          <a:bodyPr wrap="square">
            <a:spAutoFit/>
          </a:bodyPr>
          <a:lstStyle/>
          <a:p>
            <a:pPr algn="just"/>
            <a:r>
              <a:rPr lang="ru-RU" sz="2000" b="1" dirty="0">
                <a:solidFill>
                  <a:schemeClr val="bg1"/>
                </a:solidFill>
                <a:latin typeface="Arial" panose="020B0604020202020204" pitchFamily="34" charset="0"/>
                <a:cs typeface="Arial" panose="020B0604020202020204" pitchFamily="34" charset="0"/>
              </a:rPr>
              <a:t>Сизая чайка с птенцом</a:t>
            </a:r>
            <a:endParaRPr lang="ru-RU"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8467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21A4D852-F6EF-40D6-AE92-C292E62B26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9763" y="-1"/>
            <a:ext cx="6858001" cy="6858001"/>
          </a:xfrm>
          <a:prstGeom prst="rect">
            <a:avLst/>
          </a:prstGeom>
        </p:spPr>
      </p:pic>
      <p:sp>
        <p:nvSpPr>
          <p:cNvPr id="4" name="Прямоугольник: скругленные углы 3">
            <a:hlinkClick r:id="rId3" action="ppaction://hlinksldjump"/>
            <a:extLst>
              <a:ext uri="{FF2B5EF4-FFF2-40B4-BE49-F238E27FC236}">
                <a16:creationId xmlns:a16="http://schemas.microsoft.com/office/drawing/2014/main" xmlns="" id="{004768AF-9D00-4572-89E6-2E6C196C6C60}"/>
              </a:ext>
            </a:extLst>
          </p:cNvPr>
          <p:cNvSpPr/>
          <p:nvPr/>
        </p:nvSpPr>
        <p:spPr>
          <a:xfrm>
            <a:off x="804041" y="2364828"/>
            <a:ext cx="3294993" cy="1734206"/>
          </a:xfrm>
          <a:prstGeom prst="roundRect">
            <a:avLst/>
          </a:prstGeom>
          <a:ln>
            <a:solidFill>
              <a:schemeClr val="bg1"/>
            </a:solidFill>
          </a:ln>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latin typeface="Arial" panose="020B0604020202020204" pitchFamily="34" charset="0"/>
                <a:cs typeface="Arial" panose="020B0604020202020204" pitchFamily="34" charset="0"/>
              </a:rPr>
              <a:t>Вернуться </a:t>
            </a:r>
          </a:p>
          <a:p>
            <a:pPr algn="ctr"/>
            <a:r>
              <a:rPr lang="ru-RU" sz="2800" b="1" dirty="0">
                <a:latin typeface="Arial" panose="020B0604020202020204" pitchFamily="34" charset="0"/>
                <a:cs typeface="Arial" panose="020B0604020202020204" pitchFamily="34" charset="0"/>
              </a:rPr>
              <a:t>к оглавлению</a:t>
            </a:r>
          </a:p>
        </p:txBody>
      </p:sp>
    </p:spTree>
    <p:extLst>
      <p:ext uri="{BB962C8B-B14F-4D97-AF65-F5344CB8AC3E}">
        <p14:creationId xmlns:p14="http://schemas.microsoft.com/office/powerpoint/2010/main" val="14951119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Рисунок 2" descr="2012-06-26_0041">
            <a:extLst>
              <a:ext uri="{FF2B5EF4-FFF2-40B4-BE49-F238E27FC236}">
                <a16:creationId xmlns:a16="http://schemas.microsoft.com/office/drawing/2014/main" xmlns="" id="{EE7BBBAD-8497-4B37-9455-3C868B797082}"/>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20553" t="6237" r="21843" b="3441"/>
          <a:stretch/>
        </p:blipFill>
        <p:spPr>
          <a:xfrm>
            <a:off x="0" y="10713"/>
            <a:ext cx="6548284" cy="6847287"/>
          </a:xfrm>
          <a:prstGeom prst="rect">
            <a:avLst/>
          </a:prstGeom>
        </p:spPr>
      </p:pic>
      <p:sp>
        <p:nvSpPr>
          <p:cNvPr id="4" name="Прямоугольник 3">
            <a:extLst>
              <a:ext uri="{FF2B5EF4-FFF2-40B4-BE49-F238E27FC236}">
                <a16:creationId xmlns:a16="http://schemas.microsoft.com/office/drawing/2014/main" xmlns="" id="{F6A53334-6D0C-4F33-94F4-4267FD956A9F}"/>
              </a:ext>
            </a:extLst>
          </p:cNvPr>
          <p:cNvSpPr/>
          <p:nvPr/>
        </p:nvSpPr>
        <p:spPr>
          <a:xfrm>
            <a:off x="6731876" y="189215"/>
            <a:ext cx="5249915" cy="2677656"/>
          </a:xfrm>
          <a:prstGeom prst="rect">
            <a:avLst/>
          </a:prstGeom>
        </p:spPr>
        <p:txBody>
          <a:bodyPr wrap="square">
            <a:spAutoFit/>
          </a:bodyPr>
          <a:lstStyle/>
          <a:p>
            <a:pPr algn="just"/>
            <a:r>
              <a:rPr lang="ru-RU" sz="2400" b="1" dirty="0">
                <a:solidFill>
                  <a:srgbClr val="002060"/>
                </a:solidFill>
                <a:latin typeface="Arial" panose="020B0604020202020204" pitchFamily="34" charset="0"/>
                <a:cs typeface="Arial" panose="020B0604020202020204" pitchFamily="34" charset="0"/>
              </a:rPr>
              <a:t>Озерная чайка </a:t>
            </a:r>
            <a:r>
              <a:rPr lang="ru-RU" dirty="0">
                <a:solidFill>
                  <a:schemeClr val="bg1"/>
                </a:solidFill>
                <a:latin typeface="Arial" panose="020B0604020202020204" pitchFamily="34" charset="0"/>
                <a:cs typeface="Arial" panose="020B0604020202020204" pitchFamily="34" charset="0"/>
              </a:rPr>
              <a:t>– тоже белая с серыми крыльями, но её легко узнать по темной шапочке на голове, которая «натянута» почти до плеч. </a:t>
            </a:r>
          </a:p>
          <a:p>
            <a:pPr algn="just"/>
            <a:endParaRPr lang="ru-RU" dirty="0">
              <a:solidFill>
                <a:schemeClr val="bg1"/>
              </a:solidFill>
              <a:latin typeface="Arial" panose="020B0604020202020204" pitchFamily="34" charset="0"/>
              <a:cs typeface="Arial" panose="020B0604020202020204" pitchFamily="34" charset="0"/>
            </a:endParaRPr>
          </a:p>
          <a:p>
            <a:pPr algn="just"/>
            <a:endParaRPr lang="ru-RU" dirty="0">
              <a:solidFill>
                <a:schemeClr val="bg1"/>
              </a:solidFill>
              <a:latin typeface="Arial" panose="020B0604020202020204" pitchFamily="34" charset="0"/>
              <a:cs typeface="Arial" panose="020B0604020202020204" pitchFamily="34" charset="0"/>
            </a:endParaRPr>
          </a:p>
          <a:p>
            <a:pPr algn="just"/>
            <a:endParaRPr lang="ru-RU" dirty="0">
              <a:solidFill>
                <a:schemeClr val="bg1"/>
              </a:solidFill>
              <a:latin typeface="Arial" panose="020B0604020202020204" pitchFamily="34" charset="0"/>
              <a:cs typeface="Arial" panose="020B0604020202020204" pitchFamily="34" charset="0"/>
            </a:endParaRPr>
          </a:p>
          <a:p>
            <a:pPr algn="just"/>
            <a:r>
              <a:rPr lang="ru-RU" dirty="0">
                <a:solidFill>
                  <a:schemeClr val="bg1"/>
                </a:solidFill>
                <a:latin typeface="Arial" panose="020B0604020202020204" pitchFamily="34" charset="0"/>
                <a:cs typeface="Arial" panose="020B0604020202020204" pitchFamily="34" charset="0"/>
              </a:rPr>
              <a:t>Но темная шапка есть у озерных чаек только летом – к осени оперение меняется.</a:t>
            </a:r>
          </a:p>
        </p:txBody>
      </p:sp>
      <p:pic>
        <p:nvPicPr>
          <p:cNvPr id="9" name="Рисунок 8">
            <a:extLst>
              <a:ext uri="{FF2B5EF4-FFF2-40B4-BE49-F238E27FC236}">
                <a16:creationId xmlns:a16="http://schemas.microsoft.com/office/drawing/2014/main" xmlns="" id="{4D1E02B7-D99F-49E1-94AF-14709E160DF0}"/>
              </a:ext>
            </a:extLst>
          </p:cNvPr>
          <p:cNvPicPr>
            <a:picLocks noChangeAspect="1"/>
          </p:cNvPicPr>
          <p:nvPr/>
        </p:nvPicPr>
        <p:blipFill rotWithShape="1">
          <a:blip r:embed="rId3">
            <a:extLst>
              <a:ext uri="{28A0092B-C50C-407E-A947-70E740481C1C}">
                <a14:useLocalDpi xmlns:a14="http://schemas.microsoft.com/office/drawing/2010/main" val="0"/>
              </a:ext>
            </a:extLst>
          </a:blip>
          <a:srcRect l="2563" r="5575" b="8460"/>
          <a:stretch/>
        </p:blipFill>
        <p:spPr>
          <a:xfrm>
            <a:off x="6731877" y="2934357"/>
            <a:ext cx="5460124" cy="3923643"/>
          </a:xfrm>
          <a:prstGeom prst="rect">
            <a:avLst/>
          </a:prstGeom>
        </p:spPr>
      </p:pic>
    </p:spTree>
    <p:extLst>
      <p:ext uri="{BB962C8B-B14F-4D97-AF65-F5344CB8AC3E}">
        <p14:creationId xmlns:p14="http://schemas.microsoft.com/office/powerpoint/2010/main" val="39783439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4AD98794-21EB-4054-8F17-13D00417448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000"/>
          <a:stretch/>
        </p:blipFill>
        <p:spPr>
          <a:xfrm>
            <a:off x="0" y="0"/>
            <a:ext cx="8119241" cy="6858000"/>
          </a:xfrm>
          <a:prstGeom prst="rect">
            <a:avLst/>
          </a:prstGeom>
        </p:spPr>
      </p:pic>
      <p:sp>
        <p:nvSpPr>
          <p:cNvPr id="4" name="Прямоугольник 3">
            <a:extLst>
              <a:ext uri="{FF2B5EF4-FFF2-40B4-BE49-F238E27FC236}">
                <a16:creationId xmlns:a16="http://schemas.microsoft.com/office/drawing/2014/main" xmlns="" id="{34CB7910-12BA-42F7-B66B-59353387E1A2}"/>
              </a:ext>
            </a:extLst>
          </p:cNvPr>
          <p:cNvSpPr/>
          <p:nvPr/>
        </p:nvSpPr>
        <p:spPr>
          <a:xfrm>
            <a:off x="8387255" y="189215"/>
            <a:ext cx="3594536" cy="1754326"/>
          </a:xfrm>
          <a:prstGeom prst="rect">
            <a:avLst/>
          </a:prstGeom>
        </p:spPr>
        <p:txBody>
          <a:bodyPr wrap="square">
            <a:spAutoFit/>
          </a:bodyPr>
          <a:lstStyle/>
          <a:p>
            <a:pPr algn="just"/>
            <a:r>
              <a:rPr lang="ru-RU" dirty="0">
                <a:solidFill>
                  <a:schemeClr val="bg1"/>
                </a:solidFill>
                <a:latin typeface="Arial" panose="020B0604020202020204" pitchFamily="34" charset="0"/>
                <a:cs typeface="Arial" panose="020B0604020202020204" pitchFamily="34" charset="0"/>
              </a:rPr>
              <a:t>Гнездо озерные чайки обычно сооружают, используя для строительных целей сухой тростник. При этом конструкция по размерам часто кажется несоразмерно крупной.</a:t>
            </a:r>
          </a:p>
        </p:txBody>
      </p:sp>
      <p:pic>
        <p:nvPicPr>
          <p:cNvPr id="8" name="Рисунок 7">
            <a:extLst>
              <a:ext uri="{FF2B5EF4-FFF2-40B4-BE49-F238E27FC236}">
                <a16:creationId xmlns:a16="http://schemas.microsoft.com/office/drawing/2014/main" xmlns="" id="{FB80F958-AA0E-4D8A-B6E7-0C33036B01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82" r="29455"/>
          <a:stretch/>
        </p:blipFill>
        <p:spPr>
          <a:xfrm>
            <a:off x="8444083" y="2349062"/>
            <a:ext cx="3747917" cy="4508938"/>
          </a:xfrm>
          <a:prstGeom prst="rect">
            <a:avLst/>
          </a:prstGeom>
        </p:spPr>
      </p:pic>
    </p:spTree>
    <p:extLst>
      <p:ext uri="{BB962C8B-B14F-4D97-AF65-F5344CB8AC3E}">
        <p14:creationId xmlns:p14="http://schemas.microsoft.com/office/powerpoint/2010/main" val="34814678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Рисунок 2" descr="2014-06-23_0008">
            <a:extLst>
              <a:ext uri="{FF2B5EF4-FFF2-40B4-BE49-F238E27FC236}">
                <a16:creationId xmlns:a16="http://schemas.microsoft.com/office/drawing/2014/main" xmlns="" id="{954E41D2-DE11-401D-B8C3-FE88D0AC7991}"/>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8387" b="6667"/>
          <a:stretch/>
        </p:blipFill>
        <p:spPr>
          <a:xfrm>
            <a:off x="0" y="-48563"/>
            <a:ext cx="12192000" cy="6906563"/>
          </a:xfrm>
          <a:prstGeom prst="rect">
            <a:avLst/>
          </a:prstGeom>
        </p:spPr>
      </p:pic>
      <p:sp>
        <p:nvSpPr>
          <p:cNvPr id="4" name="Прямоугольник 3">
            <a:extLst>
              <a:ext uri="{FF2B5EF4-FFF2-40B4-BE49-F238E27FC236}">
                <a16:creationId xmlns:a16="http://schemas.microsoft.com/office/drawing/2014/main" xmlns="" id="{A1DA2981-E536-47A4-BA3D-D18C5E9A45A3}"/>
              </a:ext>
            </a:extLst>
          </p:cNvPr>
          <p:cNvSpPr/>
          <p:nvPr/>
        </p:nvSpPr>
        <p:spPr>
          <a:xfrm>
            <a:off x="8040413" y="220746"/>
            <a:ext cx="3909847" cy="400110"/>
          </a:xfrm>
          <a:prstGeom prst="rect">
            <a:avLst/>
          </a:prstGeom>
        </p:spPr>
        <p:txBody>
          <a:bodyPr wrap="square">
            <a:spAutoFit/>
          </a:bodyPr>
          <a:lstStyle/>
          <a:p>
            <a:pPr algn="just"/>
            <a:r>
              <a:rPr lang="ru-RU"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Озерные чайки с птенцами</a:t>
            </a:r>
            <a:endParaRPr lang="ru-RU"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1013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21A4D852-F6EF-40D6-AE92-C292E62B26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9763" y="-1"/>
            <a:ext cx="6858001" cy="6858001"/>
          </a:xfrm>
          <a:prstGeom prst="rect">
            <a:avLst/>
          </a:prstGeom>
        </p:spPr>
      </p:pic>
      <p:sp>
        <p:nvSpPr>
          <p:cNvPr id="4" name="Прямоугольник: скругленные углы 3">
            <a:hlinkClick r:id="rId3" action="ppaction://hlinksldjump"/>
            <a:extLst>
              <a:ext uri="{FF2B5EF4-FFF2-40B4-BE49-F238E27FC236}">
                <a16:creationId xmlns:a16="http://schemas.microsoft.com/office/drawing/2014/main" xmlns="" id="{2E9BEB0C-96AA-4617-B136-C390ED366169}"/>
              </a:ext>
            </a:extLst>
          </p:cNvPr>
          <p:cNvSpPr/>
          <p:nvPr/>
        </p:nvSpPr>
        <p:spPr>
          <a:xfrm>
            <a:off x="804041" y="2364828"/>
            <a:ext cx="3294993" cy="1734206"/>
          </a:xfrm>
          <a:prstGeom prst="roundRect">
            <a:avLst/>
          </a:prstGeom>
          <a:ln>
            <a:solidFill>
              <a:schemeClr val="bg1"/>
            </a:solidFill>
          </a:ln>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latin typeface="Arial" panose="020B0604020202020204" pitchFamily="34" charset="0"/>
                <a:cs typeface="Arial" panose="020B0604020202020204" pitchFamily="34" charset="0"/>
              </a:rPr>
              <a:t>Вернуться </a:t>
            </a:r>
          </a:p>
          <a:p>
            <a:pPr algn="ctr"/>
            <a:r>
              <a:rPr lang="ru-RU" sz="2800" b="1" dirty="0">
                <a:latin typeface="Arial" panose="020B0604020202020204" pitchFamily="34" charset="0"/>
                <a:cs typeface="Arial" panose="020B0604020202020204" pitchFamily="34" charset="0"/>
              </a:rPr>
              <a:t>к оглавлению</a:t>
            </a:r>
          </a:p>
        </p:txBody>
      </p:sp>
    </p:spTree>
    <p:extLst>
      <p:ext uri="{BB962C8B-B14F-4D97-AF65-F5344CB8AC3E}">
        <p14:creationId xmlns:p14="http://schemas.microsoft.com/office/powerpoint/2010/main" val="21755549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Рисунок 2" descr="2017-06-23_056">
            <a:extLst>
              <a:ext uri="{FF2B5EF4-FFF2-40B4-BE49-F238E27FC236}">
                <a16:creationId xmlns:a16="http://schemas.microsoft.com/office/drawing/2014/main" xmlns="" id="{4CEDE969-200A-4B66-96DF-4F3F600397E2}"/>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17550" r="20657"/>
          <a:stretch/>
        </p:blipFill>
        <p:spPr>
          <a:xfrm>
            <a:off x="5835445" y="0"/>
            <a:ext cx="6356555" cy="6858000"/>
          </a:xfrm>
          <a:prstGeom prst="rect">
            <a:avLst/>
          </a:prstGeom>
        </p:spPr>
      </p:pic>
      <p:sp>
        <p:nvSpPr>
          <p:cNvPr id="4" name="Прямоугольник 3">
            <a:extLst>
              <a:ext uri="{FF2B5EF4-FFF2-40B4-BE49-F238E27FC236}">
                <a16:creationId xmlns:a16="http://schemas.microsoft.com/office/drawing/2014/main" xmlns="" id="{662ED1B9-B8E2-49D0-BF8F-F8838EB88C42}"/>
              </a:ext>
            </a:extLst>
          </p:cNvPr>
          <p:cNvSpPr/>
          <p:nvPr/>
        </p:nvSpPr>
        <p:spPr>
          <a:xfrm>
            <a:off x="283780" y="173449"/>
            <a:ext cx="5249915" cy="2677656"/>
          </a:xfrm>
          <a:prstGeom prst="rect">
            <a:avLst/>
          </a:prstGeom>
        </p:spPr>
        <p:txBody>
          <a:bodyPr wrap="square">
            <a:spAutoFit/>
          </a:bodyPr>
          <a:lstStyle/>
          <a:p>
            <a:pPr algn="just"/>
            <a:r>
              <a:rPr lang="ru-RU" sz="2400" b="1" dirty="0">
                <a:solidFill>
                  <a:srgbClr val="002060"/>
                </a:solidFill>
                <a:latin typeface="Arial" panose="020B0604020202020204" pitchFamily="34" charset="0"/>
                <a:cs typeface="Arial" panose="020B0604020202020204" pitchFamily="34" charset="0"/>
              </a:rPr>
              <a:t>Малая чайка, </a:t>
            </a:r>
            <a:r>
              <a:rPr lang="ru-RU" dirty="0">
                <a:solidFill>
                  <a:schemeClr val="bg1"/>
                </a:solidFill>
                <a:latin typeface="Arial" panose="020B0604020202020204" pitchFamily="34" charset="0"/>
                <a:cs typeface="Arial" panose="020B0604020202020204" pitchFamily="34" charset="0"/>
              </a:rPr>
              <a:t>на первый взгляд, очень похожа на озерную, но присмотритесь! Не говоря уж о том, что она намного мельче (понятно, что крупную птицу малой чайкой не назовут), у неё есть ещё один чёткий признак, по которому её легко отличить. В отличие от озерной чайки, у малой крылья снизу тёмные, практически чёрные!</a:t>
            </a:r>
          </a:p>
          <a:p>
            <a:pPr algn="just"/>
            <a:endParaRPr lang="ru-RU"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20338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Рисунок 2" descr="IMG_4488">
            <a:extLst>
              <a:ext uri="{FF2B5EF4-FFF2-40B4-BE49-F238E27FC236}">
                <a16:creationId xmlns:a16="http://schemas.microsoft.com/office/drawing/2014/main" xmlns="" id="{3E2AFF44-E1CC-4A24-AAF9-788898715C60}"/>
              </a:ext>
            </a:extLst>
          </p:cNvPr>
          <p:cNvPicPr>
            <a:picLocks noGrp="1" noChangeAspect="1"/>
          </p:cNvPicPr>
          <p:nvPr isPhoto="1"/>
        </p:nvPicPr>
        <p:blipFill rotWithShape="1">
          <a:blip r:embed="rId2" cstate="print">
            <a:lum/>
            <a:extLst>
              <a:ext uri="{28A0092B-C50C-407E-A947-70E740481C1C}">
                <a14:useLocalDpi xmlns:a14="http://schemas.microsoft.com/office/drawing/2010/main" val="0"/>
              </a:ext>
            </a:extLst>
          </a:blip>
          <a:srcRect l="9355"/>
          <a:stretch/>
        </p:blipFill>
        <p:spPr>
          <a:xfrm>
            <a:off x="0" y="0"/>
            <a:ext cx="8071945" cy="6858000"/>
          </a:xfrm>
          <a:prstGeom prst="rect">
            <a:avLst/>
          </a:prstGeom>
        </p:spPr>
      </p:pic>
      <p:pic>
        <p:nvPicPr>
          <p:cNvPr id="4" name="Рисунок 3" descr="IMG_0038">
            <a:extLst>
              <a:ext uri="{FF2B5EF4-FFF2-40B4-BE49-F238E27FC236}">
                <a16:creationId xmlns:a16="http://schemas.microsoft.com/office/drawing/2014/main" xmlns="" id="{1824D115-F206-4F52-BED3-BA26E4934B66}"/>
              </a:ext>
            </a:extLst>
          </p:cNvPr>
          <p:cNvPicPr>
            <a:picLocks noGrp="1" noChangeAspect="1"/>
          </p:cNvPicPr>
          <p:nvPr isPhoto="1"/>
        </p:nvPicPr>
        <p:blipFill rotWithShape="1">
          <a:blip r:embed="rId3" cstate="print">
            <a:lum/>
            <a:extLst>
              <a:ext uri="{28A0092B-C50C-407E-A947-70E740481C1C}">
                <a14:useLocalDpi xmlns:a14="http://schemas.microsoft.com/office/drawing/2010/main" val="0"/>
              </a:ext>
            </a:extLst>
          </a:blip>
          <a:srcRect l="27044" t="26450" r="22795" b="8819"/>
          <a:stretch/>
        </p:blipFill>
        <p:spPr>
          <a:xfrm>
            <a:off x="8324583" y="3318386"/>
            <a:ext cx="3867417" cy="3539613"/>
          </a:xfrm>
          <a:prstGeom prst="rect">
            <a:avLst/>
          </a:prstGeom>
        </p:spPr>
      </p:pic>
      <p:sp>
        <p:nvSpPr>
          <p:cNvPr id="5" name="Прямоугольник 4">
            <a:extLst>
              <a:ext uri="{FF2B5EF4-FFF2-40B4-BE49-F238E27FC236}">
                <a16:creationId xmlns:a16="http://schemas.microsoft.com/office/drawing/2014/main" xmlns="" id="{3FCE7B6C-5CC0-47CC-AC0B-D5B6AD695C72}"/>
              </a:ext>
            </a:extLst>
          </p:cNvPr>
          <p:cNvSpPr/>
          <p:nvPr/>
        </p:nvSpPr>
        <p:spPr>
          <a:xfrm>
            <a:off x="8214220" y="110387"/>
            <a:ext cx="3867417" cy="2862322"/>
          </a:xfrm>
          <a:prstGeom prst="rect">
            <a:avLst/>
          </a:prstGeom>
        </p:spPr>
        <p:txBody>
          <a:bodyPr wrap="square">
            <a:spAutoFit/>
          </a:bodyPr>
          <a:lstStyle/>
          <a:p>
            <a:pPr algn="just"/>
            <a:r>
              <a:rPr lang="ru-RU" dirty="0">
                <a:solidFill>
                  <a:schemeClr val="bg1"/>
                </a:solidFill>
                <a:latin typeface="Arial" panose="020B0604020202020204" pitchFamily="34" charset="0"/>
                <a:cs typeface="Arial" panose="020B0604020202020204" pitchFamily="34" charset="0"/>
              </a:rPr>
              <a:t>Условия островов на Ладоге не самые подходящие для малых чаек, поэтому чаще всего они поселяются на тех из них, где есть высокие злаки, желательно – растущие на мелководье. Именно среди такой растительности малые чайки и сооружают свои гнезда, обычно используя для постройки сухую траву.</a:t>
            </a:r>
          </a:p>
        </p:txBody>
      </p:sp>
    </p:spTree>
    <p:extLst>
      <p:ext uri="{BB962C8B-B14F-4D97-AF65-F5344CB8AC3E}">
        <p14:creationId xmlns:p14="http://schemas.microsoft.com/office/powerpoint/2010/main" val="245477612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Рисунок 2" descr="IMG_4490">
            <a:extLst>
              <a:ext uri="{FF2B5EF4-FFF2-40B4-BE49-F238E27FC236}">
                <a16:creationId xmlns:a16="http://schemas.microsoft.com/office/drawing/2014/main" xmlns="" id="{7C5C2E16-CD34-4B09-98A4-474B80C98ECF}"/>
              </a:ext>
            </a:extLst>
          </p:cNvPr>
          <p:cNvPicPr>
            <a:picLocks noGrp="1" noChangeAspect="1"/>
          </p:cNvPicPr>
          <p:nvPr isPhoto="1"/>
        </p:nvPicPr>
        <p:blipFill rotWithShape="1">
          <a:blip r:embed="rId2" cstate="print">
            <a:lum/>
            <a:extLst>
              <a:ext uri="{28A0092B-C50C-407E-A947-70E740481C1C}">
                <a14:useLocalDpi xmlns:a14="http://schemas.microsoft.com/office/drawing/2010/main" val="0"/>
              </a:ext>
            </a:extLst>
          </a:blip>
          <a:srcRect l="15323" r="9192"/>
          <a:stretch/>
        </p:blipFill>
        <p:spPr>
          <a:xfrm>
            <a:off x="0" y="0"/>
            <a:ext cx="6902245" cy="6858000"/>
          </a:xfrm>
          <a:prstGeom prst="rect">
            <a:avLst/>
          </a:prstGeom>
        </p:spPr>
      </p:pic>
      <p:pic>
        <p:nvPicPr>
          <p:cNvPr id="4" name="Рисунок 3" descr="IMG_6809">
            <a:extLst>
              <a:ext uri="{FF2B5EF4-FFF2-40B4-BE49-F238E27FC236}">
                <a16:creationId xmlns:a16="http://schemas.microsoft.com/office/drawing/2014/main" xmlns="" id="{1BD13879-9C5F-47A1-99D3-E96BAFF03457}"/>
              </a:ext>
            </a:extLst>
          </p:cNvPr>
          <p:cNvPicPr>
            <a:picLocks noGrp="1" noChangeAspect="1"/>
          </p:cNvPicPr>
          <p:nvPr isPhoto="1"/>
        </p:nvPicPr>
        <p:blipFill rotWithShape="1">
          <a:blip r:embed="rId3" cstate="print">
            <a:lum/>
            <a:extLst>
              <a:ext uri="{28A0092B-C50C-407E-A947-70E740481C1C}">
                <a14:useLocalDpi xmlns:a14="http://schemas.microsoft.com/office/drawing/2010/main" val="0"/>
              </a:ext>
            </a:extLst>
          </a:blip>
          <a:srcRect l="6721" t="7957" r="14731"/>
          <a:stretch/>
        </p:blipFill>
        <p:spPr>
          <a:xfrm>
            <a:off x="7152968" y="2429447"/>
            <a:ext cx="5039031" cy="4428553"/>
          </a:xfrm>
          <a:prstGeom prst="rect">
            <a:avLst/>
          </a:prstGeom>
        </p:spPr>
      </p:pic>
      <p:sp>
        <p:nvSpPr>
          <p:cNvPr id="5" name="Прямоугольник 4">
            <a:extLst>
              <a:ext uri="{FF2B5EF4-FFF2-40B4-BE49-F238E27FC236}">
                <a16:creationId xmlns:a16="http://schemas.microsoft.com/office/drawing/2014/main" xmlns="" id="{C3CBB1E0-954A-434A-9A33-984417673C6D}"/>
              </a:ext>
            </a:extLst>
          </p:cNvPr>
          <p:cNvSpPr/>
          <p:nvPr/>
        </p:nvSpPr>
        <p:spPr>
          <a:xfrm>
            <a:off x="7152968" y="110387"/>
            <a:ext cx="4928669" cy="1477328"/>
          </a:xfrm>
          <a:prstGeom prst="rect">
            <a:avLst/>
          </a:prstGeom>
        </p:spPr>
        <p:txBody>
          <a:bodyPr wrap="square">
            <a:spAutoFit/>
          </a:bodyPr>
          <a:lstStyle/>
          <a:p>
            <a:pPr algn="just"/>
            <a:r>
              <a:rPr lang="ru-RU" dirty="0">
                <a:solidFill>
                  <a:schemeClr val="bg1"/>
                </a:solidFill>
                <a:latin typeface="Arial" panose="020B0604020202020204" pitchFamily="34" charset="0"/>
                <a:cs typeface="Arial" panose="020B0604020202020204" pitchFamily="34" charset="0"/>
              </a:rPr>
              <a:t>Иногда гнезда располагаются практически прямо в воде. Но такие конструкции встречаются только там, где гнезда закрыты от волны другими островами или камнями и зарослями злаков.</a:t>
            </a:r>
          </a:p>
        </p:txBody>
      </p:sp>
    </p:spTree>
    <p:extLst>
      <p:ext uri="{BB962C8B-B14F-4D97-AF65-F5344CB8AC3E}">
        <p14:creationId xmlns:p14="http://schemas.microsoft.com/office/powerpoint/2010/main" val="153948063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Рисунок 2" descr="2017-06-23_060">
            <a:extLst>
              <a:ext uri="{FF2B5EF4-FFF2-40B4-BE49-F238E27FC236}">
                <a16:creationId xmlns:a16="http://schemas.microsoft.com/office/drawing/2014/main" xmlns="" id="{828E5ED6-9818-477B-A746-7C4D57CF0955}"/>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15863" r="19556" b="16302"/>
          <a:stretch/>
        </p:blipFill>
        <p:spPr>
          <a:xfrm>
            <a:off x="-1" y="3983"/>
            <a:ext cx="12192001" cy="6854017"/>
          </a:xfrm>
          <a:prstGeom prst="rect">
            <a:avLst/>
          </a:prstGeom>
        </p:spPr>
      </p:pic>
      <p:sp>
        <p:nvSpPr>
          <p:cNvPr id="4" name="Прямоугольник 3">
            <a:extLst>
              <a:ext uri="{FF2B5EF4-FFF2-40B4-BE49-F238E27FC236}">
                <a16:creationId xmlns:a16="http://schemas.microsoft.com/office/drawing/2014/main" xmlns="" id="{B68C255A-8E1F-4777-B227-5FCCED6C2B71}"/>
              </a:ext>
            </a:extLst>
          </p:cNvPr>
          <p:cNvSpPr/>
          <p:nvPr/>
        </p:nvSpPr>
        <p:spPr>
          <a:xfrm>
            <a:off x="8071944" y="189215"/>
            <a:ext cx="3909847" cy="400110"/>
          </a:xfrm>
          <a:prstGeom prst="rect">
            <a:avLst/>
          </a:prstGeom>
        </p:spPr>
        <p:txBody>
          <a:bodyPr wrap="square">
            <a:spAutoFit/>
          </a:bodyPr>
          <a:lstStyle/>
          <a:p>
            <a:pPr algn="just"/>
            <a:r>
              <a:rPr lang="ru-RU" sz="2000" b="1" dirty="0">
                <a:solidFill>
                  <a:schemeClr val="bg1"/>
                </a:solidFill>
                <a:latin typeface="Arial" panose="020B0604020202020204" pitchFamily="34" charset="0"/>
                <a:cs typeface="Arial" panose="020B0604020202020204" pitchFamily="34" charset="0"/>
              </a:rPr>
              <a:t>Птенцы малой чайки</a:t>
            </a:r>
            <a:endParaRPr lang="ru-RU"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1993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0C2F97B-338E-4A1B-A3CE-F85A9E405FC8}"/>
              </a:ext>
            </a:extLst>
          </p:cNvPr>
          <p:cNvSpPr txBox="1"/>
          <p:nvPr/>
        </p:nvSpPr>
        <p:spPr>
          <a:xfrm>
            <a:off x="363006" y="5273840"/>
            <a:ext cx="11560015" cy="646331"/>
          </a:xfrm>
          <a:prstGeom prst="rect">
            <a:avLst/>
          </a:prstGeom>
          <a:noFill/>
        </p:spPr>
        <p:txBody>
          <a:bodyPr wrap="square" rtlCol="0">
            <a:spAutoFit/>
          </a:bodyPr>
          <a:lstStyle/>
          <a:p>
            <a:pPr algn="ctr"/>
            <a:r>
              <a:rPr lang="ru-RU" dirty="0">
                <a:solidFill>
                  <a:schemeClr val="bg1"/>
                </a:solidFill>
                <a:latin typeface="Arial" panose="020B0604020202020204" pitchFamily="34" charset="0"/>
                <a:cs typeface="Arial" panose="020B0604020202020204" pitchFamily="34" charset="0"/>
                <a:sym typeface="Wingdings" panose="05000000000000000000" pitchFamily="2" charset="2"/>
              </a:rPr>
              <a:t>Когда птицы стоят, хорошо заметно, что чайки более «длинноногие» и выше ростом, </a:t>
            </a:r>
          </a:p>
          <a:p>
            <a:pPr algn="ctr"/>
            <a:r>
              <a:rPr lang="ru-RU" dirty="0">
                <a:solidFill>
                  <a:schemeClr val="bg1"/>
                </a:solidFill>
                <a:latin typeface="Arial" panose="020B0604020202020204" pitchFamily="34" charset="0"/>
                <a:cs typeface="Arial" panose="020B0604020202020204" pitchFamily="34" charset="0"/>
                <a:sym typeface="Wingdings" panose="05000000000000000000" pitchFamily="2" charset="2"/>
              </a:rPr>
              <a:t>а крачки как будто вытянуты по горизонтали</a:t>
            </a:r>
            <a:endParaRPr lang="ru-RU" dirty="0">
              <a:solidFill>
                <a:schemeClr val="bg1"/>
              </a:solidFill>
              <a:latin typeface="Arial" panose="020B0604020202020204" pitchFamily="34" charset="0"/>
              <a:cs typeface="Arial" panose="020B0604020202020204" pitchFamily="34" charset="0"/>
            </a:endParaRPr>
          </a:p>
        </p:txBody>
      </p:sp>
      <p:pic>
        <p:nvPicPr>
          <p:cNvPr id="4" name="Рисунок 3">
            <a:extLst>
              <a:ext uri="{FF2B5EF4-FFF2-40B4-BE49-F238E27FC236}">
                <a16:creationId xmlns:a16="http://schemas.microsoft.com/office/drawing/2014/main" xmlns="" id="{7C37B4C5-B61D-4D2D-8298-ADABD71AD5A9}"/>
              </a:ext>
            </a:extLst>
          </p:cNvPr>
          <p:cNvPicPr>
            <a:picLocks noChangeAspect="1"/>
          </p:cNvPicPr>
          <p:nvPr/>
        </p:nvPicPr>
        <p:blipFill rotWithShape="1">
          <a:blip r:embed="rId2">
            <a:extLst>
              <a:ext uri="{28A0092B-C50C-407E-A947-70E740481C1C}">
                <a14:useLocalDpi xmlns:a14="http://schemas.microsoft.com/office/drawing/2010/main" val="0"/>
              </a:ext>
            </a:extLst>
          </a:blip>
          <a:srcRect l="11315" t="13928" r="5968" b="5349"/>
          <a:stretch/>
        </p:blipFill>
        <p:spPr>
          <a:xfrm>
            <a:off x="6346222" y="891908"/>
            <a:ext cx="5576800" cy="3617029"/>
          </a:xfrm>
          <a:prstGeom prst="rect">
            <a:avLst/>
          </a:prstGeom>
        </p:spPr>
      </p:pic>
      <p:pic>
        <p:nvPicPr>
          <p:cNvPr id="6" name="Рисунок 5">
            <a:extLst>
              <a:ext uri="{FF2B5EF4-FFF2-40B4-BE49-F238E27FC236}">
                <a16:creationId xmlns:a16="http://schemas.microsoft.com/office/drawing/2014/main" xmlns="" id="{855A0BDF-4FE4-48B3-855B-40060CE9715A}"/>
              </a:ext>
            </a:extLst>
          </p:cNvPr>
          <p:cNvPicPr>
            <a:picLocks noChangeAspect="1"/>
          </p:cNvPicPr>
          <p:nvPr/>
        </p:nvPicPr>
        <p:blipFill rotWithShape="1">
          <a:blip r:embed="rId3">
            <a:extLst>
              <a:ext uri="{28A0092B-C50C-407E-A947-70E740481C1C}">
                <a14:useLocalDpi xmlns:a14="http://schemas.microsoft.com/office/drawing/2010/main" val="0"/>
              </a:ext>
            </a:extLst>
          </a:blip>
          <a:srcRect l="10557" t="25469" r="26643" b="14916"/>
          <a:stretch/>
        </p:blipFill>
        <p:spPr>
          <a:xfrm flipH="1">
            <a:off x="363007" y="891908"/>
            <a:ext cx="5732993" cy="3617029"/>
          </a:xfrm>
          <a:prstGeom prst="rect">
            <a:avLst/>
          </a:prstGeom>
        </p:spPr>
      </p:pic>
      <p:sp>
        <p:nvSpPr>
          <p:cNvPr id="7" name="TextBox 6">
            <a:extLst>
              <a:ext uri="{FF2B5EF4-FFF2-40B4-BE49-F238E27FC236}">
                <a16:creationId xmlns:a16="http://schemas.microsoft.com/office/drawing/2014/main" xmlns="" id="{CF5186DA-BB86-432D-8411-DAEC4AF0C62D}"/>
              </a:ext>
            </a:extLst>
          </p:cNvPr>
          <p:cNvSpPr txBox="1"/>
          <p:nvPr/>
        </p:nvSpPr>
        <p:spPr>
          <a:xfrm>
            <a:off x="6346222" y="278624"/>
            <a:ext cx="5576799" cy="461665"/>
          </a:xfrm>
          <a:prstGeom prst="rect">
            <a:avLst/>
          </a:prstGeom>
          <a:noFill/>
        </p:spPr>
        <p:txBody>
          <a:bodyPr wrap="square" rtlCol="0">
            <a:spAutoFit/>
          </a:bodyPr>
          <a:lstStyle/>
          <a:p>
            <a:pPr algn="ctr"/>
            <a:r>
              <a:rPr lang="ru-RU" sz="2400" b="1" dirty="0">
                <a:solidFill>
                  <a:srgbClr val="002060"/>
                </a:solidFill>
                <a:latin typeface="Arial" panose="020B0604020202020204" pitchFamily="34" charset="0"/>
                <a:cs typeface="Arial" panose="020B0604020202020204" pitchFamily="34" charset="0"/>
              </a:rPr>
              <a:t>Крачка</a:t>
            </a:r>
          </a:p>
        </p:txBody>
      </p:sp>
      <p:sp>
        <p:nvSpPr>
          <p:cNvPr id="8" name="TextBox 7">
            <a:extLst>
              <a:ext uri="{FF2B5EF4-FFF2-40B4-BE49-F238E27FC236}">
                <a16:creationId xmlns:a16="http://schemas.microsoft.com/office/drawing/2014/main" xmlns="" id="{96076C67-7CEB-438E-9458-3BF9B8CFE80D}"/>
              </a:ext>
            </a:extLst>
          </p:cNvPr>
          <p:cNvSpPr txBox="1"/>
          <p:nvPr/>
        </p:nvSpPr>
        <p:spPr>
          <a:xfrm>
            <a:off x="363006" y="278624"/>
            <a:ext cx="5811012" cy="461665"/>
          </a:xfrm>
          <a:prstGeom prst="rect">
            <a:avLst/>
          </a:prstGeom>
          <a:noFill/>
        </p:spPr>
        <p:txBody>
          <a:bodyPr wrap="square" rtlCol="0">
            <a:spAutoFit/>
          </a:bodyPr>
          <a:lstStyle/>
          <a:p>
            <a:pPr algn="ctr"/>
            <a:r>
              <a:rPr lang="ru-RU" sz="2400" b="1" dirty="0">
                <a:solidFill>
                  <a:srgbClr val="002060"/>
                </a:solidFill>
                <a:latin typeface="Arial" panose="020B0604020202020204" pitchFamily="34" charset="0"/>
                <a:cs typeface="Arial" panose="020B0604020202020204" pitchFamily="34" charset="0"/>
              </a:rPr>
              <a:t>Чайка</a:t>
            </a:r>
          </a:p>
        </p:txBody>
      </p:sp>
    </p:spTree>
    <p:extLst>
      <p:ext uri="{BB962C8B-B14F-4D97-AF65-F5344CB8AC3E}">
        <p14:creationId xmlns:p14="http://schemas.microsoft.com/office/powerpoint/2010/main" val="22997409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21A4D852-F6EF-40D6-AE92-C292E62B26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9763" y="-1"/>
            <a:ext cx="6858001" cy="6858001"/>
          </a:xfrm>
          <a:prstGeom prst="rect">
            <a:avLst/>
          </a:prstGeom>
        </p:spPr>
      </p:pic>
      <p:sp>
        <p:nvSpPr>
          <p:cNvPr id="2" name="Прямоугольник: скругленные углы 1">
            <a:hlinkClick r:id="rId3" action="ppaction://hlinksldjump"/>
            <a:extLst>
              <a:ext uri="{FF2B5EF4-FFF2-40B4-BE49-F238E27FC236}">
                <a16:creationId xmlns:a16="http://schemas.microsoft.com/office/drawing/2014/main" xmlns="" id="{62391541-7438-4FA4-B046-1D20220561FE}"/>
              </a:ext>
            </a:extLst>
          </p:cNvPr>
          <p:cNvSpPr/>
          <p:nvPr/>
        </p:nvSpPr>
        <p:spPr>
          <a:xfrm>
            <a:off x="804041" y="2364828"/>
            <a:ext cx="3294993" cy="1734206"/>
          </a:xfrm>
          <a:prstGeom prst="roundRect">
            <a:avLst/>
          </a:prstGeom>
          <a:ln>
            <a:solidFill>
              <a:schemeClr val="bg1"/>
            </a:solidFill>
          </a:ln>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latin typeface="Arial" panose="020B0604020202020204" pitchFamily="34" charset="0"/>
                <a:cs typeface="Arial" panose="020B0604020202020204" pitchFamily="34" charset="0"/>
              </a:rPr>
              <a:t>Вернуться </a:t>
            </a:r>
          </a:p>
          <a:p>
            <a:pPr algn="ctr"/>
            <a:r>
              <a:rPr lang="ru-RU" sz="2800" b="1" dirty="0">
                <a:latin typeface="Arial" panose="020B0604020202020204" pitchFamily="34" charset="0"/>
                <a:cs typeface="Arial" panose="020B0604020202020204" pitchFamily="34" charset="0"/>
              </a:rPr>
              <a:t>к оглавлению</a:t>
            </a:r>
          </a:p>
        </p:txBody>
      </p:sp>
    </p:spTree>
    <p:extLst>
      <p:ext uri="{BB962C8B-B14F-4D97-AF65-F5344CB8AC3E}">
        <p14:creationId xmlns:p14="http://schemas.microsoft.com/office/powerpoint/2010/main" val="16332178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CA2591F-770C-4E34-BCE7-D4CDE26E4DDC}"/>
              </a:ext>
            </a:extLst>
          </p:cNvPr>
          <p:cNvSpPr txBox="1"/>
          <p:nvPr/>
        </p:nvSpPr>
        <p:spPr>
          <a:xfrm>
            <a:off x="583322" y="5951769"/>
            <a:ext cx="10972801" cy="369332"/>
          </a:xfrm>
          <a:prstGeom prst="rect">
            <a:avLst/>
          </a:prstGeom>
          <a:noFill/>
        </p:spPr>
        <p:txBody>
          <a:bodyPr wrap="square" rtlCol="0">
            <a:spAutoFit/>
          </a:bodyPr>
          <a:lstStyle/>
          <a:p>
            <a:pPr algn="ctr"/>
            <a:r>
              <a:rPr lang="ru-RU" dirty="0">
                <a:solidFill>
                  <a:schemeClr val="bg1"/>
                </a:solidFill>
                <a:latin typeface="Arial" panose="020B0604020202020204" pitchFamily="34" charset="0"/>
                <a:cs typeface="Arial" panose="020B0604020202020204" pitchFamily="34" charset="0"/>
                <a:sym typeface="Wingdings" panose="05000000000000000000" pitchFamily="2" charset="2"/>
              </a:rPr>
              <a:t>В полете часто отлично виден раздвоенный хвост крачек</a:t>
            </a:r>
            <a:endParaRPr lang="ru-RU" dirty="0">
              <a:solidFill>
                <a:schemeClr val="bg1"/>
              </a:solidFill>
              <a:latin typeface="Arial" panose="020B0604020202020204" pitchFamily="34" charset="0"/>
              <a:cs typeface="Arial" panose="020B0604020202020204" pitchFamily="34" charset="0"/>
            </a:endParaRPr>
          </a:p>
        </p:txBody>
      </p:sp>
      <p:pic>
        <p:nvPicPr>
          <p:cNvPr id="4" name="Рисунок 3">
            <a:extLst>
              <a:ext uri="{FF2B5EF4-FFF2-40B4-BE49-F238E27FC236}">
                <a16:creationId xmlns:a16="http://schemas.microsoft.com/office/drawing/2014/main" xmlns="" id="{ACCF4315-3DD2-4536-A91F-8E994D4D28AA}"/>
              </a:ext>
            </a:extLst>
          </p:cNvPr>
          <p:cNvPicPr>
            <a:picLocks noChangeAspect="1"/>
          </p:cNvPicPr>
          <p:nvPr/>
        </p:nvPicPr>
        <p:blipFill rotWithShape="1">
          <a:blip r:embed="rId2">
            <a:extLst>
              <a:ext uri="{28A0092B-C50C-407E-A947-70E740481C1C}">
                <a14:useLocalDpi xmlns:a14="http://schemas.microsoft.com/office/drawing/2010/main" val="0"/>
              </a:ext>
            </a:extLst>
          </a:blip>
          <a:srcRect l="5938" r="14021" b="6904"/>
          <a:stretch/>
        </p:blipFill>
        <p:spPr>
          <a:xfrm>
            <a:off x="283777" y="1013359"/>
            <a:ext cx="5812223" cy="4492879"/>
          </a:xfrm>
          <a:prstGeom prst="rect">
            <a:avLst/>
          </a:prstGeom>
        </p:spPr>
      </p:pic>
      <p:sp>
        <p:nvSpPr>
          <p:cNvPr id="9" name="TextBox 8">
            <a:extLst>
              <a:ext uri="{FF2B5EF4-FFF2-40B4-BE49-F238E27FC236}">
                <a16:creationId xmlns:a16="http://schemas.microsoft.com/office/drawing/2014/main" xmlns="" id="{E7354837-C9AD-40C3-B8C2-763907F1DC0B}"/>
              </a:ext>
            </a:extLst>
          </p:cNvPr>
          <p:cNvSpPr txBox="1"/>
          <p:nvPr/>
        </p:nvSpPr>
        <p:spPr>
          <a:xfrm>
            <a:off x="6346222" y="499348"/>
            <a:ext cx="5576799" cy="461665"/>
          </a:xfrm>
          <a:prstGeom prst="rect">
            <a:avLst/>
          </a:prstGeom>
          <a:noFill/>
        </p:spPr>
        <p:txBody>
          <a:bodyPr wrap="square" rtlCol="0">
            <a:spAutoFit/>
          </a:bodyPr>
          <a:lstStyle/>
          <a:p>
            <a:pPr algn="ctr"/>
            <a:r>
              <a:rPr lang="ru-RU" sz="2400" b="1" dirty="0">
                <a:solidFill>
                  <a:srgbClr val="002060"/>
                </a:solidFill>
                <a:latin typeface="Arial" panose="020B0604020202020204" pitchFamily="34" charset="0"/>
                <a:cs typeface="Arial" panose="020B0604020202020204" pitchFamily="34" charset="0"/>
              </a:rPr>
              <a:t>Крачка</a:t>
            </a:r>
          </a:p>
        </p:txBody>
      </p:sp>
      <p:sp>
        <p:nvSpPr>
          <p:cNvPr id="10" name="TextBox 9">
            <a:extLst>
              <a:ext uri="{FF2B5EF4-FFF2-40B4-BE49-F238E27FC236}">
                <a16:creationId xmlns:a16="http://schemas.microsoft.com/office/drawing/2014/main" xmlns="" id="{83141A65-9154-41F5-8276-8B323A3BCBBB}"/>
              </a:ext>
            </a:extLst>
          </p:cNvPr>
          <p:cNvSpPr txBox="1"/>
          <p:nvPr/>
        </p:nvSpPr>
        <p:spPr>
          <a:xfrm>
            <a:off x="363006" y="499348"/>
            <a:ext cx="5811012" cy="461665"/>
          </a:xfrm>
          <a:prstGeom prst="rect">
            <a:avLst/>
          </a:prstGeom>
          <a:noFill/>
        </p:spPr>
        <p:txBody>
          <a:bodyPr wrap="square" rtlCol="0">
            <a:spAutoFit/>
          </a:bodyPr>
          <a:lstStyle/>
          <a:p>
            <a:pPr algn="ctr"/>
            <a:r>
              <a:rPr lang="ru-RU" sz="2400" b="1" dirty="0">
                <a:solidFill>
                  <a:srgbClr val="002060"/>
                </a:solidFill>
                <a:latin typeface="Arial" panose="020B0604020202020204" pitchFamily="34" charset="0"/>
                <a:cs typeface="Arial" panose="020B0604020202020204" pitchFamily="34" charset="0"/>
              </a:rPr>
              <a:t>Чайка</a:t>
            </a:r>
          </a:p>
        </p:txBody>
      </p:sp>
      <p:pic>
        <p:nvPicPr>
          <p:cNvPr id="7" name="Picture 4">
            <a:extLst>
              <a:ext uri="{FF2B5EF4-FFF2-40B4-BE49-F238E27FC236}">
                <a16:creationId xmlns:a16="http://schemas.microsoft.com/office/drawing/2014/main" xmlns="" id="{7B710BE8-8FD9-41EF-818F-EBE4155C7E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130" t="14776" r="25467" b="19711"/>
          <a:stretch/>
        </p:blipFill>
        <p:spPr bwMode="auto">
          <a:xfrm flipH="1">
            <a:off x="6622973" y="1013359"/>
            <a:ext cx="5285250" cy="4492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371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F77E7B7-17CC-4A2C-8592-61B6F8EFB6F9}"/>
              </a:ext>
            </a:extLst>
          </p:cNvPr>
          <p:cNvSpPr txBox="1"/>
          <p:nvPr/>
        </p:nvSpPr>
        <p:spPr>
          <a:xfrm>
            <a:off x="882869" y="4406490"/>
            <a:ext cx="10625957" cy="1538883"/>
          </a:xfrm>
          <a:prstGeom prst="rect">
            <a:avLst/>
          </a:prstGeom>
          <a:noFill/>
        </p:spPr>
        <p:txBody>
          <a:bodyPr wrap="square" rtlCol="0">
            <a:spAutoFit/>
          </a:bodyPr>
          <a:lstStyle/>
          <a:p>
            <a:pPr algn="ctr"/>
            <a:r>
              <a:rPr lang="ru-RU" dirty="0">
                <a:solidFill>
                  <a:schemeClr val="bg1"/>
                </a:solidFill>
                <a:latin typeface="Arial" panose="020B0604020202020204" pitchFamily="34" charset="0"/>
                <a:cs typeface="Arial" panose="020B0604020202020204" pitchFamily="34" charset="0"/>
                <a:sym typeface="Wingdings" panose="05000000000000000000" pitchFamily="2" charset="2"/>
              </a:rPr>
              <a:t>А еще у всех видов крачек, которые встречаются на Ладоге вблизи тюленьих островов, </a:t>
            </a:r>
          </a:p>
          <a:p>
            <a:pPr algn="ctr"/>
            <a:r>
              <a:rPr lang="ru-RU" dirty="0">
                <a:solidFill>
                  <a:schemeClr val="bg1"/>
                </a:solidFill>
                <a:latin typeface="Arial" panose="020B0604020202020204" pitchFamily="34" charset="0"/>
                <a:cs typeface="Arial" panose="020B0604020202020204" pitchFamily="34" charset="0"/>
                <a:sym typeface="Wingdings" panose="05000000000000000000" pitchFamily="2" charset="2"/>
              </a:rPr>
              <a:t>на голове есть черная «шапочка» - темное пятно, которое идет по верхней стороне головы</a:t>
            </a:r>
          </a:p>
          <a:p>
            <a:pPr algn="ctr"/>
            <a:endParaRPr lang="ru-RU" dirty="0">
              <a:solidFill>
                <a:schemeClr val="bg1"/>
              </a:solidFill>
              <a:latin typeface="Arial" panose="020B0604020202020204" pitchFamily="34" charset="0"/>
              <a:cs typeface="Arial" panose="020B0604020202020204" pitchFamily="34" charset="0"/>
              <a:sym typeface="Wingdings" panose="05000000000000000000" pitchFamily="2" charset="2"/>
            </a:endParaRPr>
          </a:p>
          <a:p>
            <a:pPr algn="ctr"/>
            <a:r>
              <a:rPr lang="ru-RU" sz="2000" b="1" dirty="0">
                <a:solidFill>
                  <a:srgbClr val="002060"/>
                </a:solidFill>
                <a:latin typeface="Arial" panose="020B0604020202020204" pitchFamily="34" charset="0"/>
                <a:cs typeface="Arial" panose="020B0604020202020204" pitchFamily="34" charset="0"/>
                <a:sym typeface="Wingdings" panose="05000000000000000000" pitchFamily="2" charset="2"/>
              </a:rPr>
              <a:t>Полярные и речные крачки внешне очень похожи – найди отличие </a:t>
            </a:r>
          </a:p>
          <a:p>
            <a:pPr algn="ctr"/>
            <a:r>
              <a:rPr lang="ru-RU" sz="2000" b="1" dirty="0">
                <a:solidFill>
                  <a:srgbClr val="002060"/>
                </a:solidFill>
                <a:latin typeface="Arial" panose="020B0604020202020204" pitchFamily="34" charset="0"/>
                <a:cs typeface="Arial" panose="020B0604020202020204" pitchFamily="34" charset="0"/>
                <a:sym typeface="Wingdings" panose="05000000000000000000" pitchFamily="2" charset="2"/>
              </a:rPr>
              <a:t>Чтобы проверить своё предположение, щёлкните «мышкой»</a:t>
            </a:r>
            <a:endParaRPr lang="ru-RU" sz="2000" b="1" dirty="0">
              <a:solidFill>
                <a:srgbClr val="002060"/>
              </a:solidFill>
              <a:latin typeface="Arial" panose="020B0604020202020204" pitchFamily="34" charset="0"/>
              <a:cs typeface="Arial" panose="020B0604020202020204" pitchFamily="34" charset="0"/>
            </a:endParaRPr>
          </a:p>
        </p:txBody>
      </p:sp>
      <p:pic>
        <p:nvPicPr>
          <p:cNvPr id="4" name="Рисунок 3">
            <a:extLst>
              <a:ext uri="{FF2B5EF4-FFF2-40B4-BE49-F238E27FC236}">
                <a16:creationId xmlns:a16="http://schemas.microsoft.com/office/drawing/2014/main" xmlns="" id="{00532A92-4728-4ED7-8205-4B7221A814C6}"/>
              </a:ext>
            </a:extLst>
          </p:cNvPr>
          <p:cNvPicPr>
            <a:picLocks noChangeAspect="1"/>
          </p:cNvPicPr>
          <p:nvPr/>
        </p:nvPicPr>
        <p:blipFill rotWithShape="1">
          <a:blip r:embed="rId2">
            <a:extLst>
              <a:ext uri="{28A0092B-C50C-407E-A947-70E740481C1C}">
                <a14:useLocalDpi xmlns:a14="http://schemas.microsoft.com/office/drawing/2010/main" val="0"/>
              </a:ext>
            </a:extLst>
          </a:blip>
          <a:srcRect l="4491" t="5550" r="7097" b="25306"/>
          <a:stretch/>
        </p:blipFill>
        <p:spPr>
          <a:xfrm>
            <a:off x="6312894" y="1355832"/>
            <a:ext cx="4996237" cy="2617075"/>
          </a:xfrm>
          <a:prstGeom prst="rect">
            <a:avLst/>
          </a:prstGeom>
        </p:spPr>
      </p:pic>
      <p:sp>
        <p:nvSpPr>
          <p:cNvPr id="16" name="Прямоугольник: скругленные углы 15">
            <a:extLst>
              <a:ext uri="{FF2B5EF4-FFF2-40B4-BE49-F238E27FC236}">
                <a16:creationId xmlns:a16="http://schemas.microsoft.com/office/drawing/2014/main" xmlns="" id="{61695C43-9E4D-4FF8-8AF8-0CDD9414C06F}"/>
              </a:ext>
            </a:extLst>
          </p:cNvPr>
          <p:cNvSpPr/>
          <p:nvPr/>
        </p:nvSpPr>
        <p:spPr>
          <a:xfrm>
            <a:off x="4597079" y="5980888"/>
            <a:ext cx="3831021" cy="733068"/>
          </a:xfrm>
          <a:prstGeom prst="roundRect">
            <a:avLst/>
          </a:prstGeom>
          <a:solidFill>
            <a:srgbClr val="FFFF00"/>
          </a:solidFill>
          <a:ln>
            <a:solidFill>
              <a:srgbClr val="002060"/>
            </a:solidFill>
          </a:ln>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rgbClr val="002060"/>
                </a:solidFill>
              </a:rPr>
              <a:t>Показать отличие</a:t>
            </a:r>
          </a:p>
        </p:txBody>
      </p:sp>
      <p:pic>
        <p:nvPicPr>
          <p:cNvPr id="19" name="Рисунок 18">
            <a:extLst>
              <a:ext uri="{FF2B5EF4-FFF2-40B4-BE49-F238E27FC236}">
                <a16:creationId xmlns:a16="http://schemas.microsoft.com/office/drawing/2014/main" xmlns="" id="{22403868-4A45-48CC-92C6-6E1106FC0383}"/>
              </a:ext>
            </a:extLst>
          </p:cNvPr>
          <p:cNvPicPr>
            <a:picLocks noChangeAspect="1"/>
          </p:cNvPicPr>
          <p:nvPr/>
        </p:nvPicPr>
        <p:blipFill rotWithShape="1">
          <a:blip r:embed="rId3">
            <a:extLst>
              <a:ext uri="{28A0092B-C50C-407E-A947-70E740481C1C}">
                <a14:useLocalDpi xmlns:a14="http://schemas.microsoft.com/office/drawing/2010/main" val="0"/>
              </a:ext>
            </a:extLst>
          </a:blip>
          <a:srcRect l="41785" t="19252" r="7545" b="46437"/>
          <a:stretch/>
        </p:blipFill>
        <p:spPr>
          <a:xfrm flipH="1">
            <a:off x="882868" y="1355832"/>
            <a:ext cx="5155144" cy="2617075"/>
          </a:xfrm>
          <a:prstGeom prst="rect">
            <a:avLst/>
          </a:prstGeom>
        </p:spPr>
      </p:pic>
      <p:sp>
        <p:nvSpPr>
          <p:cNvPr id="21" name="Прямоугольник: скругленные углы 20">
            <a:extLst>
              <a:ext uri="{FF2B5EF4-FFF2-40B4-BE49-F238E27FC236}">
                <a16:creationId xmlns:a16="http://schemas.microsoft.com/office/drawing/2014/main" xmlns="" id="{AD17B8BF-33BE-4A1F-9E30-6162B9F3BBB2}"/>
              </a:ext>
            </a:extLst>
          </p:cNvPr>
          <p:cNvSpPr/>
          <p:nvPr/>
        </p:nvSpPr>
        <p:spPr>
          <a:xfrm>
            <a:off x="1608083" y="2490952"/>
            <a:ext cx="1056289" cy="677917"/>
          </a:xfrm>
          <a:prstGeom prst="roundRect">
            <a:avLst/>
          </a:prstGeom>
          <a:noFill/>
          <a:ln w="79375">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скругленные углы 21">
            <a:extLst>
              <a:ext uri="{FF2B5EF4-FFF2-40B4-BE49-F238E27FC236}">
                <a16:creationId xmlns:a16="http://schemas.microsoft.com/office/drawing/2014/main" xmlns="" id="{5BB9E210-142F-4CF0-B0E7-2D3B8975B2C4}"/>
              </a:ext>
            </a:extLst>
          </p:cNvPr>
          <p:cNvSpPr/>
          <p:nvPr/>
        </p:nvSpPr>
        <p:spPr>
          <a:xfrm>
            <a:off x="7371811" y="2659114"/>
            <a:ext cx="1056289" cy="677917"/>
          </a:xfrm>
          <a:prstGeom prst="roundRect">
            <a:avLst/>
          </a:prstGeom>
          <a:noFill/>
          <a:ln w="79375">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TextBox 22">
            <a:extLst>
              <a:ext uri="{FF2B5EF4-FFF2-40B4-BE49-F238E27FC236}">
                <a16:creationId xmlns:a16="http://schemas.microsoft.com/office/drawing/2014/main" xmlns="" id="{2BFC45A3-1012-4EB9-AFC2-B555F83DA51B}"/>
              </a:ext>
            </a:extLst>
          </p:cNvPr>
          <p:cNvSpPr txBox="1"/>
          <p:nvPr/>
        </p:nvSpPr>
        <p:spPr>
          <a:xfrm>
            <a:off x="6312893" y="769708"/>
            <a:ext cx="4996237" cy="461665"/>
          </a:xfrm>
          <a:prstGeom prst="rect">
            <a:avLst/>
          </a:prstGeom>
          <a:noFill/>
        </p:spPr>
        <p:txBody>
          <a:bodyPr wrap="square" rtlCol="0">
            <a:spAutoFit/>
          </a:bodyPr>
          <a:lstStyle/>
          <a:p>
            <a:pPr algn="ctr"/>
            <a:r>
              <a:rPr lang="ru-RU" sz="2400" b="1" dirty="0">
                <a:solidFill>
                  <a:srgbClr val="002060"/>
                </a:solidFill>
                <a:latin typeface="Arial" panose="020B0604020202020204" pitchFamily="34" charset="0"/>
                <a:cs typeface="Arial" panose="020B0604020202020204" pitchFamily="34" charset="0"/>
              </a:rPr>
              <a:t>Речная крачка</a:t>
            </a:r>
          </a:p>
        </p:txBody>
      </p:sp>
      <p:sp>
        <p:nvSpPr>
          <p:cNvPr id="24" name="TextBox 23">
            <a:extLst>
              <a:ext uri="{FF2B5EF4-FFF2-40B4-BE49-F238E27FC236}">
                <a16:creationId xmlns:a16="http://schemas.microsoft.com/office/drawing/2014/main" xmlns="" id="{4EB93702-51A5-4B01-93FA-1E4815CABA9D}"/>
              </a:ext>
            </a:extLst>
          </p:cNvPr>
          <p:cNvSpPr txBox="1"/>
          <p:nvPr/>
        </p:nvSpPr>
        <p:spPr>
          <a:xfrm>
            <a:off x="1041775" y="769708"/>
            <a:ext cx="4837333" cy="461665"/>
          </a:xfrm>
          <a:prstGeom prst="rect">
            <a:avLst/>
          </a:prstGeom>
          <a:noFill/>
        </p:spPr>
        <p:txBody>
          <a:bodyPr wrap="square" rtlCol="0">
            <a:spAutoFit/>
          </a:bodyPr>
          <a:lstStyle/>
          <a:p>
            <a:pPr algn="ctr"/>
            <a:r>
              <a:rPr lang="ru-RU" sz="2400" b="1" dirty="0">
                <a:solidFill>
                  <a:srgbClr val="002060"/>
                </a:solidFill>
                <a:latin typeface="Arial" panose="020B0604020202020204" pitchFamily="34" charset="0"/>
                <a:cs typeface="Arial" panose="020B0604020202020204" pitchFamily="34" charset="0"/>
              </a:rPr>
              <a:t>Полярная крачка</a:t>
            </a:r>
          </a:p>
        </p:txBody>
      </p:sp>
      <p:sp>
        <p:nvSpPr>
          <p:cNvPr id="25" name="TextBox 24">
            <a:extLst>
              <a:ext uri="{FF2B5EF4-FFF2-40B4-BE49-F238E27FC236}">
                <a16:creationId xmlns:a16="http://schemas.microsoft.com/office/drawing/2014/main" xmlns="" id="{772EF6A1-FB80-455A-837E-3C31B71F7190}"/>
              </a:ext>
            </a:extLst>
          </p:cNvPr>
          <p:cNvSpPr txBox="1"/>
          <p:nvPr/>
        </p:nvSpPr>
        <p:spPr>
          <a:xfrm>
            <a:off x="882869" y="210896"/>
            <a:ext cx="10426262" cy="461665"/>
          </a:xfrm>
          <a:prstGeom prst="rect">
            <a:avLst/>
          </a:prstGeom>
          <a:noFill/>
        </p:spPr>
        <p:txBody>
          <a:bodyPr wrap="square" rtlCol="0">
            <a:spAutoFit/>
          </a:bodyPr>
          <a:lstStyle/>
          <a:p>
            <a:pPr algn="ctr"/>
            <a:r>
              <a:rPr lang="ru-RU" sz="2400" b="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У речной крачки чёрный конец клюва</a:t>
            </a:r>
          </a:p>
        </p:txBody>
      </p:sp>
    </p:spTree>
    <p:extLst>
      <p:ext uri="{BB962C8B-B14F-4D97-AF65-F5344CB8AC3E}">
        <p14:creationId xmlns:p14="http://schemas.microsoft.com/office/powerpoint/2010/main" val="1110281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childTnLst>
        </p:cTn>
      </p:par>
    </p:tnLst>
    <p:bldLst>
      <p:bldP spid="21" grpId="0" animBg="1"/>
      <p:bldP spid="22" grpId="0" animBg="1"/>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30DC243-9E85-4DED-9CF3-9C89EF0CEB3C}"/>
              </a:ext>
            </a:extLst>
          </p:cNvPr>
          <p:cNvSpPr txBox="1"/>
          <p:nvPr/>
        </p:nvSpPr>
        <p:spPr>
          <a:xfrm>
            <a:off x="268013" y="4249082"/>
            <a:ext cx="11587655" cy="369332"/>
          </a:xfrm>
          <a:prstGeom prst="rect">
            <a:avLst/>
          </a:prstGeom>
          <a:noFill/>
        </p:spPr>
        <p:txBody>
          <a:bodyPr wrap="square" rtlCol="0">
            <a:spAutoFit/>
          </a:bodyPr>
          <a:lstStyle/>
          <a:p>
            <a:pPr algn="ctr"/>
            <a:r>
              <a:rPr lang="ru-RU" dirty="0">
                <a:solidFill>
                  <a:schemeClr val="bg1"/>
                </a:solidFill>
                <a:latin typeface="Arial" panose="020B0604020202020204" pitchFamily="34" charset="0"/>
                <a:cs typeface="Arial" panose="020B0604020202020204" pitchFamily="34" charset="0"/>
                <a:sym typeface="Wingdings" panose="05000000000000000000" pitchFamily="2" charset="2"/>
              </a:rPr>
              <a:t>У чаек же голова или однотонно белая, или черная шапка доходит до шеи </a:t>
            </a:r>
            <a:endParaRPr lang="ru-RU" dirty="0">
              <a:solidFill>
                <a:schemeClr val="bg1"/>
              </a:solidFill>
              <a:latin typeface="Arial" panose="020B0604020202020204" pitchFamily="34" charset="0"/>
              <a:cs typeface="Arial" panose="020B0604020202020204" pitchFamily="34" charset="0"/>
            </a:endParaRPr>
          </a:p>
        </p:txBody>
      </p:sp>
      <p:pic>
        <p:nvPicPr>
          <p:cNvPr id="4" name="Рисунок 3">
            <a:extLst>
              <a:ext uri="{FF2B5EF4-FFF2-40B4-BE49-F238E27FC236}">
                <a16:creationId xmlns:a16="http://schemas.microsoft.com/office/drawing/2014/main" xmlns="" id="{D1DA23FE-AD8D-4D2A-8165-A173CBB7B2C4}"/>
              </a:ext>
            </a:extLst>
          </p:cNvPr>
          <p:cNvPicPr>
            <a:picLocks noChangeAspect="1"/>
          </p:cNvPicPr>
          <p:nvPr/>
        </p:nvPicPr>
        <p:blipFill rotWithShape="1">
          <a:blip r:embed="rId2">
            <a:extLst>
              <a:ext uri="{28A0092B-C50C-407E-A947-70E740481C1C}">
                <a14:useLocalDpi xmlns:a14="http://schemas.microsoft.com/office/drawing/2010/main" val="0"/>
              </a:ext>
            </a:extLst>
          </a:blip>
          <a:srcRect l="10661" t="14483" r="29369" b="53563"/>
          <a:stretch/>
        </p:blipFill>
        <p:spPr>
          <a:xfrm>
            <a:off x="4445876" y="993228"/>
            <a:ext cx="3838960" cy="2853558"/>
          </a:xfrm>
          <a:prstGeom prst="rect">
            <a:avLst/>
          </a:prstGeom>
        </p:spPr>
      </p:pic>
      <p:pic>
        <p:nvPicPr>
          <p:cNvPr id="12" name="Рисунок 11">
            <a:extLst>
              <a:ext uri="{FF2B5EF4-FFF2-40B4-BE49-F238E27FC236}">
                <a16:creationId xmlns:a16="http://schemas.microsoft.com/office/drawing/2014/main" xmlns="" id="{1C0B9B17-65D6-4B0C-81C4-F52BD9D108D5}"/>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11495" r="18221" b="50000"/>
          <a:stretch/>
        </p:blipFill>
        <p:spPr>
          <a:xfrm>
            <a:off x="336332" y="993228"/>
            <a:ext cx="3531477" cy="2853558"/>
          </a:xfrm>
          <a:prstGeom prst="rect">
            <a:avLst/>
          </a:prstGeom>
        </p:spPr>
      </p:pic>
      <p:sp>
        <p:nvSpPr>
          <p:cNvPr id="13" name="TextBox 12">
            <a:extLst>
              <a:ext uri="{FF2B5EF4-FFF2-40B4-BE49-F238E27FC236}">
                <a16:creationId xmlns:a16="http://schemas.microsoft.com/office/drawing/2014/main" xmlns="" id="{8E085429-6032-49A9-9B60-6538FFD5AEEA}"/>
              </a:ext>
            </a:extLst>
          </p:cNvPr>
          <p:cNvSpPr txBox="1"/>
          <p:nvPr/>
        </p:nvSpPr>
        <p:spPr>
          <a:xfrm>
            <a:off x="4445876" y="277934"/>
            <a:ext cx="3596587" cy="461665"/>
          </a:xfrm>
          <a:prstGeom prst="rect">
            <a:avLst/>
          </a:prstGeom>
          <a:noFill/>
        </p:spPr>
        <p:txBody>
          <a:bodyPr wrap="square" rtlCol="0">
            <a:spAutoFit/>
          </a:bodyPr>
          <a:lstStyle/>
          <a:p>
            <a:pPr algn="ctr"/>
            <a:r>
              <a:rPr lang="ru-RU" sz="2400" b="1" dirty="0">
                <a:solidFill>
                  <a:srgbClr val="002060"/>
                </a:solidFill>
                <a:latin typeface="Arial" panose="020B0604020202020204" pitchFamily="34" charset="0"/>
                <a:cs typeface="Arial" panose="020B0604020202020204" pitchFamily="34" charset="0"/>
              </a:rPr>
              <a:t>Озерная чайка</a:t>
            </a:r>
          </a:p>
        </p:txBody>
      </p:sp>
      <p:sp>
        <p:nvSpPr>
          <p:cNvPr id="14" name="TextBox 13">
            <a:extLst>
              <a:ext uri="{FF2B5EF4-FFF2-40B4-BE49-F238E27FC236}">
                <a16:creationId xmlns:a16="http://schemas.microsoft.com/office/drawing/2014/main" xmlns="" id="{7DB94982-7451-491F-8A5A-09C441736253}"/>
              </a:ext>
            </a:extLst>
          </p:cNvPr>
          <p:cNvSpPr txBox="1"/>
          <p:nvPr/>
        </p:nvSpPr>
        <p:spPr>
          <a:xfrm>
            <a:off x="363006" y="278624"/>
            <a:ext cx="3747636" cy="461665"/>
          </a:xfrm>
          <a:prstGeom prst="rect">
            <a:avLst/>
          </a:prstGeom>
          <a:noFill/>
        </p:spPr>
        <p:txBody>
          <a:bodyPr wrap="square" rtlCol="0">
            <a:spAutoFit/>
          </a:bodyPr>
          <a:lstStyle/>
          <a:p>
            <a:pPr algn="ctr"/>
            <a:r>
              <a:rPr lang="ru-RU" sz="2400" b="1" dirty="0">
                <a:solidFill>
                  <a:srgbClr val="002060"/>
                </a:solidFill>
                <a:latin typeface="Arial" panose="020B0604020202020204" pitchFamily="34" charset="0"/>
                <a:cs typeface="Arial" panose="020B0604020202020204" pitchFamily="34" charset="0"/>
              </a:rPr>
              <a:t>Сизая чайка</a:t>
            </a:r>
          </a:p>
        </p:txBody>
      </p:sp>
      <p:pic>
        <p:nvPicPr>
          <p:cNvPr id="16" name="Рисунок 15">
            <a:extLst>
              <a:ext uri="{FF2B5EF4-FFF2-40B4-BE49-F238E27FC236}">
                <a16:creationId xmlns:a16="http://schemas.microsoft.com/office/drawing/2014/main" xmlns="" id="{3F618CAB-22F8-4FA2-BE16-4BA1330A3190}"/>
              </a:ext>
            </a:extLst>
          </p:cNvPr>
          <p:cNvPicPr>
            <a:picLocks noChangeAspect="1"/>
          </p:cNvPicPr>
          <p:nvPr/>
        </p:nvPicPr>
        <p:blipFill rotWithShape="1">
          <a:blip r:embed="rId4">
            <a:extLst>
              <a:ext uri="{28A0092B-C50C-407E-A947-70E740481C1C}">
                <a14:useLocalDpi xmlns:a14="http://schemas.microsoft.com/office/drawing/2010/main" val="0"/>
              </a:ext>
            </a:extLst>
          </a:blip>
          <a:srcRect l="45428" t="12874" r="31105" b="53563"/>
          <a:stretch/>
        </p:blipFill>
        <p:spPr>
          <a:xfrm>
            <a:off x="8862903" y="993228"/>
            <a:ext cx="2992765" cy="2853558"/>
          </a:xfrm>
          <a:prstGeom prst="rect">
            <a:avLst/>
          </a:prstGeom>
        </p:spPr>
      </p:pic>
      <p:sp>
        <p:nvSpPr>
          <p:cNvPr id="17" name="TextBox 16">
            <a:extLst>
              <a:ext uri="{FF2B5EF4-FFF2-40B4-BE49-F238E27FC236}">
                <a16:creationId xmlns:a16="http://schemas.microsoft.com/office/drawing/2014/main" xmlns="" id="{9EEA238D-68A3-4094-9E71-B2BC8D52A8A9}"/>
              </a:ext>
            </a:extLst>
          </p:cNvPr>
          <p:cNvSpPr txBox="1"/>
          <p:nvPr/>
        </p:nvSpPr>
        <p:spPr>
          <a:xfrm>
            <a:off x="8862903" y="277933"/>
            <a:ext cx="2966091" cy="461665"/>
          </a:xfrm>
          <a:prstGeom prst="rect">
            <a:avLst/>
          </a:prstGeom>
          <a:noFill/>
        </p:spPr>
        <p:txBody>
          <a:bodyPr wrap="square" rtlCol="0">
            <a:spAutoFit/>
          </a:bodyPr>
          <a:lstStyle/>
          <a:p>
            <a:pPr algn="ctr"/>
            <a:r>
              <a:rPr lang="ru-RU" sz="2400" b="1" dirty="0">
                <a:solidFill>
                  <a:srgbClr val="002060"/>
                </a:solidFill>
                <a:latin typeface="Arial" panose="020B0604020202020204" pitchFamily="34" charset="0"/>
                <a:cs typeface="Arial" panose="020B0604020202020204" pitchFamily="34" charset="0"/>
              </a:rPr>
              <a:t>Малая чайка</a:t>
            </a:r>
          </a:p>
        </p:txBody>
      </p:sp>
    </p:spTree>
    <p:extLst>
      <p:ext uri="{BB962C8B-B14F-4D97-AF65-F5344CB8AC3E}">
        <p14:creationId xmlns:p14="http://schemas.microsoft.com/office/powerpoint/2010/main" val="336068437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726</TotalTime>
  <Words>3144</Words>
  <Application>Microsoft Office PowerPoint</Application>
  <PresentationFormat>Широкоэкранный</PresentationFormat>
  <Paragraphs>148</Paragraphs>
  <Slides>60</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60</vt:i4>
      </vt:variant>
    </vt:vector>
  </HeadingPairs>
  <TitlesOfParts>
    <vt:vector size="66" baseType="lpstr">
      <vt:lpstr>Arial</vt:lpstr>
      <vt:lpstr>Calibri</vt:lpstr>
      <vt:lpstr>Calibri Light</vt:lpstr>
      <vt:lpstr>Times New Roman</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Фотоальбом</dc:title>
  <dc:creator>Мария Соколовская</dc:creator>
  <cp:lastModifiedBy>Maria</cp:lastModifiedBy>
  <cp:revision>55</cp:revision>
  <dcterms:created xsi:type="dcterms:W3CDTF">2020-06-30T13:58:29Z</dcterms:created>
  <dcterms:modified xsi:type="dcterms:W3CDTF">2024-03-26T16:01:07Z</dcterms:modified>
</cp:coreProperties>
</file>