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3" r:id="rId2"/>
    <p:sldId id="385" r:id="rId3"/>
    <p:sldId id="384" r:id="rId4"/>
    <p:sldId id="386" r:id="rId5"/>
    <p:sldId id="387" r:id="rId6"/>
    <p:sldId id="388" r:id="rId7"/>
    <p:sldId id="389" r:id="rId8"/>
    <p:sldId id="390" r:id="rId9"/>
    <p:sldId id="398" r:id="rId10"/>
    <p:sldId id="391" r:id="rId11"/>
    <p:sldId id="394" r:id="rId12"/>
    <p:sldId id="397" r:id="rId13"/>
    <p:sldId id="392" r:id="rId14"/>
    <p:sldId id="395" r:id="rId15"/>
    <p:sldId id="396" r:id="rId16"/>
    <p:sldId id="399" r:id="rId17"/>
    <p:sldId id="400" r:id="rId18"/>
    <p:sldId id="402" r:id="rId19"/>
    <p:sldId id="403" r:id="rId20"/>
    <p:sldId id="393" r:id="rId21"/>
    <p:sldId id="401" r:id="rId22"/>
    <p:sldId id="270" r:id="rId23"/>
    <p:sldId id="404" r:id="rId24"/>
    <p:sldId id="407" r:id="rId25"/>
    <p:sldId id="405" r:id="rId26"/>
    <p:sldId id="292" r:id="rId27"/>
    <p:sldId id="406" r:id="rId28"/>
    <p:sldId id="410" r:id="rId29"/>
    <p:sldId id="325" r:id="rId30"/>
    <p:sldId id="326" r:id="rId31"/>
    <p:sldId id="327" r:id="rId32"/>
  </p:sldIdLst>
  <p:sldSz cx="12192000" cy="6858000"/>
  <p:notesSz cx="6858000" cy="9144000"/>
  <p:photoAlbum/>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6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5D78966-A937-473B-9C63-029CE2951A5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B3A4E059-AB77-4375-8D40-E94B218121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A7BC3D6D-793A-488F-A2A1-7B160D34EBAC}"/>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C215A671-4327-4FE1-952C-33FB74FD9D5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C6B8567B-E248-4769-9467-38B3E2F1AFDB}"/>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21430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BB841E1-A6C1-4612-8CED-4ADAAA38B1B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6BE2BC00-4452-4C92-BD1F-7FF014F0A49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CB65E7E-D3BF-47BC-AB87-B4A95B078C3D}"/>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50EB7E0E-3786-4109-AAC2-A102E816BCD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9B72B28-0EC7-49FD-8905-5B5DA0C887D4}"/>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1624316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B63188F2-179F-4DF9-AC18-CA098ABCE65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35BD4A83-2582-495B-9DF7-0ECE9C67D7D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2D5F187-A647-4488-8D0A-ACA170C6DD20}"/>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677EDCDE-4B5F-4C01-B229-C1BFC839FEE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B180C57-F803-4C1A-9743-939074AAEE6A}"/>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13825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1F2FBCC-EC3D-428B-8297-5D55D5C98A4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8E7014C5-AB04-497C-9E02-59A14227477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AA771552-4BF1-41D2-99E5-43274C8D859C}"/>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FED02F16-CA16-44E9-9AA8-47D419B4423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B9A9E29-36B1-44BA-A25C-EDFA2035F026}"/>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384900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4487B35-3B1F-493F-A6A8-BC76129FC8A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D009D894-A3D6-4EC6-9B30-FF06E4148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8FAE3CEA-28BA-4685-8A49-1FFE848A5B0B}"/>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A3534824-AE25-4041-A48D-D2DE46E6B3D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C01A1942-22A2-4223-AF3A-D31F492AFE70}"/>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4252477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A02469-BEBC-4870-A0CC-42F1989D7D8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A55D228E-18CA-4768-A077-9ECDAAD8ACD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83942E79-0E9A-40D1-BEB3-2E6771A7FDA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22A2AE21-557C-4F9B-BBE2-6C7BBB8ED4DE}"/>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3571222E-E38F-433D-80A0-E32FE9FEB6F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D4E0908D-E839-4CFF-B058-B8B0F4390324}"/>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4114507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5402E35-9E68-4C54-A99A-BFB2141236E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FBC975D5-4D41-4086-AD1C-38D16A3D8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DD4A799C-6478-44CD-8919-BCB1436011D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B9130FC6-AD76-43FB-AA4D-577020A33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F298649F-4661-43E5-ADD6-3BAA963320D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F595C820-A323-45CE-A2E9-69D7310CFE3C}"/>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8" name="Нижний колонтитул 7">
            <a:extLst>
              <a:ext uri="{FF2B5EF4-FFF2-40B4-BE49-F238E27FC236}">
                <a16:creationId xmlns:a16="http://schemas.microsoft.com/office/drawing/2014/main" xmlns="" id="{DA52CE65-FA9A-4DD3-9BE2-64C1518C7D3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F2B938C3-A391-45E9-80C5-E98999688CF5}"/>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159656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6B32901-2E59-4D6E-8005-EDEEFD600B2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D3E70A30-D072-449B-8C97-D665C5268CA5}"/>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4" name="Нижний колонтитул 3">
            <a:extLst>
              <a:ext uri="{FF2B5EF4-FFF2-40B4-BE49-F238E27FC236}">
                <a16:creationId xmlns:a16="http://schemas.microsoft.com/office/drawing/2014/main" xmlns="" id="{93973D52-C5F3-4D10-B59C-E28F246CB19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EE9B52EC-2CD7-4E5B-898E-9E8D13BD6442}"/>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282715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0E72B165-3161-474B-A294-531AD125CA08}"/>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3" name="Нижний колонтитул 2">
            <a:extLst>
              <a:ext uri="{FF2B5EF4-FFF2-40B4-BE49-F238E27FC236}">
                <a16:creationId xmlns:a16="http://schemas.microsoft.com/office/drawing/2014/main" xmlns="" id="{D29698C4-58C7-4C2E-821C-8D4A8F4F136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6323429B-E330-4633-9117-5C9CC31538A8}"/>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711187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FF2659B-6276-44B4-B394-3449BBF798C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267CC8B6-1656-4C6F-B6FF-B7F2EB895E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4A0B9AE5-C359-4FB4-9051-4E7E9C0B8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86B2B229-2104-4D86-BBAB-6EC6723B310F}"/>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4BAA2D05-77B4-4EAC-87FD-FCB6E13587F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91B2F15C-73E6-4250-8966-E968293FB4D0}"/>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2681229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3907F84-8DC1-4A59-A4F3-EBC90417A1A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921F9C1D-7F28-49F9-9AA8-53578AFD07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D96B5A77-D837-44B0-881B-26CCD770F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AB7B5B6B-C39A-47E5-8389-F92ED8CC0CB2}"/>
              </a:ext>
            </a:extLst>
          </p:cNvPr>
          <p:cNvSpPr>
            <a:spLocks noGrp="1"/>
          </p:cNvSpPr>
          <p:nvPr>
            <p:ph type="dt" sz="half" idx="10"/>
          </p:nvPr>
        </p:nvSpPr>
        <p:spPr/>
        <p:txBody>
          <a:bodyPr/>
          <a:lstStyle/>
          <a:p>
            <a:fld id="{9F03C8BE-57B2-4B6B-935F-ADF29769840F}"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244BFA8E-2597-46AA-94A3-1CEBBF2207E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DFC25DAD-EB3F-41A3-AE98-DEA1ADDCF60D}"/>
              </a:ext>
            </a:extLst>
          </p:cNvPr>
          <p:cNvSpPr>
            <a:spLocks noGrp="1"/>
          </p:cNvSpPr>
          <p:nvPr>
            <p:ph type="sldNum" sz="quarter" idx="12"/>
          </p:nvPr>
        </p:nvSpPr>
        <p:spPr/>
        <p:txBody>
          <a:bodyPr/>
          <a:lstStyle/>
          <a:p>
            <a:fld id="{748C6952-0FC5-47C2-8362-6DE190C01738}" type="slidenum">
              <a:rPr lang="ru-RU" smtClean="0"/>
              <a:t>‹#›</a:t>
            </a:fld>
            <a:endParaRPr lang="ru-RU"/>
          </a:p>
        </p:txBody>
      </p:sp>
    </p:spTree>
    <p:extLst>
      <p:ext uri="{BB962C8B-B14F-4D97-AF65-F5344CB8AC3E}">
        <p14:creationId xmlns:p14="http://schemas.microsoft.com/office/powerpoint/2010/main" val="1977112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391D8D8-57F1-4F40-B4D8-0D397FCB88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62A11EFF-BCD1-4322-BB48-7835604AC7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AC3B426-5CE5-4263-B3CC-1FF9E2A7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3C8BE-57B2-4B6B-935F-ADF29769840F}"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F40F68FA-6D63-4EF0-AD0D-A958E14988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4A00BCE0-7FC3-457E-8805-AD96FE8BF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C6952-0FC5-47C2-8362-6DE190C01738}" type="slidenum">
              <a:rPr lang="ru-RU" smtClean="0"/>
              <a:t>‹#›</a:t>
            </a:fld>
            <a:endParaRPr lang="ru-RU"/>
          </a:p>
        </p:txBody>
      </p:sp>
    </p:spTree>
    <p:extLst>
      <p:ext uri="{BB962C8B-B14F-4D97-AF65-F5344CB8AC3E}">
        <p14:creationId xmlns:p14="http://schemas.microsoft.com/office/powerpoint/2010/main" val="80011694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1C42225E-1C80-49F1-86CB-CCB3E7F1E755}"/>
              </a:ext>
            </a:extLst>
          </p:cNvPr>
          <p:cNvPicPr>
            <a:picLocks noChangeAspect="1"/>
          </p:cNvPicPr>
          <p:nvPr/>
        </p:nvPicPr>
        <p:blipFill rotWithShape="1">
          <a:blip r:embed="rId2">
            <a:extLst>
              <a:ext uri="{28A0092B-C50C-407E-A947-70E740481C1C}">
                <a14:useLocalDpi xmlns:a14="http://schemas.microsoft.com/office/drawing/2010/main" val="0"/>
              </a:ext>
            </a:extLst>
          </a:blip>
          <a:srcRect t="13072"/>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BF73FF97-5C5D-437C-A766-59951B06BC86}"/>
              </a:ext>
            </a:extLst>
          </p:cNvPr>
          <p:cNvSpPr txBox="1"/>
          <p:nvPr/>
        </p:nvSpPr>
        <p:spPr>
          <a:xfrm>
            <a:off x="4424516" y="157656"/>
            <a:ext cx="7192298" cy="1154162"/>
          </a:xfrm>
          <a:prstGeom prst="rect">
            <a:avLst/>
          </a:prstGeom>
          <a:noFill/>
        </p:spPr>
        <p:txBody>
          <a:bodyPr wrap="square" rtlCol="0">
            <a:spAutoFit/>
          </a:bodyPr>
          <a:lstStyle/>
          <a:p>
            <a:r>
              <a:rPr lang="ru-RU" sz="3600" b="1" dirty="0">
                <a:solidFill>
                  <a:srgbClr val="660066"/>
                </a:solidFill>
                <a:latin typeface="Arial" panose="020B0604020202020204" pitchFamily="34" charset="0"/>
                <a:cs typeface="Arial" panose="020B0604020202020204" pitchFamily="34" charset="0"/>
              </a:rPr>
              <a:t>Тайны тюленьих островов</a:t>
            </a:r>
          </a:p>
          <a:p>
            <a:pPr>
              <a:spcBef>
                <a:spcPts val="600"/>
              </a:spcBef>
            </a:pPr>
            <a:r>
              <a:rPr lang="ru-RU" sz="2800" b="1" dirty="0">
                <a:solidFill>
                  <a:srgbClr val="660066"/>
                </a:solidFill>
                <a:latin typeface="Arial" panose="020B0604020202020204" pitchFamily="34" charset="0"/>
                <a:cs typeface="Arial" panose="020B0604020202020204" pitchFamily="34" charset="0"/>
              </a:rPr>
              <a:t>Часть четвертая: Соседи чаек и крачек</a:t>
            </a:r>
          </a:p>
        </p:txBody>
      </p:sp>
    </p:spTree>
    <p:extLst>
      <p:ext uri="{BB962C8B-B14F-4D97-AF65-F5344CB8AC3E}">
        <p14:creationId xmlns:p14="http://schemas.microsoft.com/office/powerpoint/2010/main" val="16207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80AFDE-44F4-4B76-B750-683EAD032385}"/>
              </a:ext>
            </a:extLst>
          </p:cNvPr>
          <p:cNvSpPr txBox="1"/>
          <p:nvPr/>
        </p:nvSpPr>
        <p:spPr>
          <a:xfrm>
            <a:off x="206476" y="235978"/>
            <a:ext cx="4454014" cy="6740307"/>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Чемпионами среди утиных по количеству и качеству пуха, используемого при постройки гнезда являются гаги. Куртки - пуховики с подкладкой из гагачьего пуха – очень лёгкие и исключительно тёплые – высоко ценятся. Для того, чтобы их изготовить, пух, как правило, собирают как раз из гнезд этих птиц. </a:t>
            </a:r>
          </a:p>
          <a:p>
            <a:pPr algn="just"/>
            <a:r>
              <a:rPr lang="ru-RU" dirty="0">
                <a:solidFill>
                  <a:schemeClr val="bg1"/>
                </a:solidFill>
                <a:latin typeface="Arial" panose="020B0604020202020204" pitchFamily="34" charset="0"/>
                <a:cs typeface="Arial" panose="020B0604020202020204" pitchFamily="34" charset="0"/>
              </a:rPr>
              <a:t>То, что гаги отлично «утеплены», неудивительно: эти утки – обитатели арктических морей. Именно там на побережье они и гнездятся. Но Ладога, как мы помним, огромное озеро – недаром его иногда называют «пресным морем», и расположено оно в северной части нашей страны. Так или иначе, но морская утка гага прекрасно себя чувствует на Ладожском озере и успешно гнездится на некоторых островах (кстати, в том числе и на тех, где устраивают залежки тюлени).</a:t>
            </a:r>
          </a:p>
          <a:p>
            <a:pPr algn="just"/>
            <a:endParaRPr lang="ru-RU" dirty="0">
              <a:solidFill>
                <a:schemeClr val="bg1"/>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xmlns="" id="{84EF664B-C13E-4D85-9D28-43DB599446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03" r="11667"/>
          <a:stretch/>
        </p:blipFill>
        <p:spPr>
          <a:xfrm>
            <a:off x="4837470" y="0"/>
            <a:ext cx="7354529" cy="6858000"/>
          </a:xfrm>
          <a:prstGeom prst="rect">
            <a:avLst/>
          </a:prstGeom>
        </p:spPr>
      </p:pic>
    </p:spTree>
    <p:extLst>
      <p:ext uri="{BB962C8B-B14F-4D97-AF65-F5344CB8AC3E}">
        <p14:creationId xmlns:p14="http://schemas.microsoft.com/office/powerpoint/2010/main" val="248103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E6533E4-1125-4762-B20B-1005D6539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1474839"/>
            <a:ext cx="6095998" cy="4571999"/>
          </a:xfrm>
          <a:prstGeom prst="rect">
            <a:avLst/>
          </a:prstGeom>
        </p:spPr>
      </p:pic>
      <p:pic>
        <p:nvPicPr>
          <p:cNvPr id="5" name="Рисунок 4">
            <a:extLst>
              <a:ext uri="{FF2B5EF4-FFF2-40B4-BE49-F238E27FC236}">
                <a16:creationId xmlns:a16="http://schemas.microsoft.com/office/drawing/2014/main" xmlns="" id="{2439DCB8-548E-4DA1-9903-F8A6A6E6B0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99" r="15936" b="8984"/>
          <a:stretch/>
        </p:blipFill>
        <p:spPr>
          <a:xfrm>
            <a:off x="6371303" y="1474839"/>
            <a:ext cx="5820697" cy="4571999"/>
          </a:xfrm>
          <a:prstGeom prst="rect">
            <a:avLst/>
          </a:prstGeom>
        </p:spPr>
      </p:pic>
      <p:sp>
        <p:nvSpPr>
          <p:cNvPr id="6" name="TextBox 5">
            <a:extLst>
              <a:ext uri="{FF2B5EF4-FFF2-40B4-BE49-F238E27FC236}">
                <a16:creationId xmlns:a16="http://schemas.microsoft.com/office/drawing/2014/main" xmlns="" id="{835C3B66-13D7-4770-BA29-DBE8F205CE02}"/>
              </a:ext>
            </a:extLst>
          </p:cNvPr>
          <p:cNvSpPr txBox="1"/>
          <p:nvPr/>
        </p:nvSpPr>
        <p:spPr>
          <a:xfrm>
            <a:off x="265471" y="103240"/>
            <a:ext cx="11783961" cy="1200329"/>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Гаги, конечно, тоже закрывают пухом свои яйца, когда уходят с гнезда. Кстати, когда ты вспугиваешь утку с кладки, она не успевает произвести необходимые манипуляции, и в результате яйца заметны издалека. Чтобы не стать невольной причиной гибели утят, необходимо взять на себя работу, обычно выполняемую уткой и прикрыть гнездо пухом.</a:t>
            </a:r>
          </a:p>
        </p:txBody>
      </p:sp>
      <p:sp>
        <p:nvSpPr>
          <p:cNvPr id="8" name="TextBox 7">
            <a:extLst>
              <a:ext uri="{FF2B5EF4-FFF2-40B4-BE49-F238E27FC236}">
                <a16:creationId xmlns:a16="http://schemas.microsoft.com/office/drawing/2014/main" xmlns="" id="{BB1550B4-5256-46C3-AD52-F4E34715F0E3}"/>
              </a:ext>
            </a:extLst>
          </p:cNvPr>
          <p:cNvSpPr txBox="1"/>
          <p:nvPr/>
        </p:nvSpPr>
        <p:spPr>
          <a:xfrm>
            <a:off x="3" y="6218108"/>
            <a:ext cx="6095998" cy="369332"/>
          </a:xfrm>
          <a:prstGeom prst="rect">
            <a:avLst/>
          </a:prstGeom>
          <a:noFill/>
        </p:spPr>
        <p:txBody>
          <a:bodyPr wrap="square" rtlCol="0">
            <a:spAutoFit/>
          </a:bodyPr>
          <a:lstStyle/>
          <a:p>
            <a:pPr algn="ctr"/>
            <a:r>
              <a:rPr lang="ru-RU" b="1" dirty="0">
                <a:solidFill>
                  <a:schemeClr val="bg1"/>
                </a:solidFill>
                <a:latin typeface="Arial" panose="020B0604020202020204" pitchFamily="34" charset="0"/>
                <a:cs typeface="Arial" panose="020B0604020202020204" pitchFamily="34" charset="0"/>
              </a:rPr>
              <a:t>Гнездо гаги</a:t>
            </a:r>
          </a:p>
        </p:txBody>
      </p:sp>
      <p:sp>
        <p:nvSpPr>
          <p:cNvPr id="9" name="TextBox 8">
            <a:extLst>
              <a:ext uri="{FF2B5EF4-FFF2-40B4-BE49-F238E27FC236}">
                <a16:creationId xmlns:a16="http://schemas.microsoft.com/office/drawing/2014/main" xmlns="" id="{3304F1D2-3220-495C-942C-A44F2A248A11}"/>
              </a:ext>
            </a:extLst>
          </p:cNvPr>
          <p:cNvSpPr txBox="1"/>
          <p:nvPr/>
        </p:nvSpPr>
        <p:spPr>
          <a:xfrm>
            <a:off x="6371302" y="6218108"/>
            <a:ext cx="5678129" cy="369332"/>
          </a:xfrm>
          <a:prstGeom prst="rect">
            <a:avLst/>
          </a:prstGeom>
          <a:noFill/>
        </p:spPr>
        <p:txBody>
          <a:bodyPr wrap="square" rtlCol="0">
            <a:spAutoFit/>
          </a:bodyPr>
          <a:lstStyle/>
          <a:p>
            <a:pPr algn="ctr"/>
            <a:r>
              <a:rPr lang="ru-RU" b="1" dirty="0">
                <a:solidFill>
                  <a:schemeClr val="bg1"/>
                </a:solidFill>
                <a:latin typeface="Arial" panose="020B0604020202020204" pitchFamily="34" charset="0"/>
                <a:cs typeface="Arial" panose="020B0604020202020204" pitchFamily="34" charset="0"/>
              </a:rPr>
              <a:t>Гнездо гаги, прикрытое пухом</a:t>
            </a:r>
          </a:p>
        </p:txBody>
      </p:sp>
    </p:spTree>
    <p:extLst>
      <p:ext uri="{BB962C8B-B14F-4D97-AF65-F5344CB8AC3E}">
        <p14:creationId xmlns:p14="http://schemas.microsoft.com/office/powerpoint/2010/main" val="3225135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00B4CAC-D06D-4D7F-996B-FFB877B0FE00}"/>
              </a:ext>
            </a:extLst>
          </p:cNvPr>
          <p:cNvPicPr>
            <a:picLocks noChangeAspect="1"/>
          </p:cNvPicPr>
          <p:nvPr/>
        </p:nvPicPr>
        <p:blipFill rotWithShape="1">
          <a:blip r:embed="rId2">
            <a:extLst>
              <a:ext uri="{28A0092B-C50C-407E-A947-70E740481C1C}">
                <a14:useLocalDpi xmlns:a14="http://schemas.microsoft.com/office/drawing/2010/main" val="0"/>
              </a:ext>
            </a:extLst>
          </a:blip>
          <a:srcRect l="4534" r="6902"/>
          <a:stretch/>
        </p:blipFill>
        <p:spPr>
          <a:xfrm>
            <a:off x="3716594" y="0"/>
            <a:ext cx="8475406" cy="6858000"/>
          </a:xfrm>
          <a:prstGeom prst="rect">
            <a:avLst/>
          </a:prstGeom>
        </p:spPr>
      </p:pic>
      <p:sp>
        <p:nvSpPr>
          <p:cNvPr id="4" name="TextBox 3">
            <a:extLst>
              <a:ext uri="{FF2B5EF4-FFF2-40B4-BE49-F238E27FC236}">
                <a16:creationId xmlns:a16="http://schemas.microsoft.com/office/drawing/2014/main" xmlns="" id="{091EDFA6-2278-4F27-890B-64AFAAA02BF9}"/>
              </a:ext>
            </a:extLst>
          </p:cNvPr>
          <p:cNvSpPr txBox="1"/>
          <p:nvPr/>
        </p:nvSpPr>
        <p:spPr>
          <a:xfrm>
            <a:off x="191729" y="348250"/>
            <a:ext cx="3357716" cy="3970318"/>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Как мы выяснили в прошлый раз, взрослые крачки и чайки взлетают, в случае опасности. Если бы они оставались на гнездах, их белое оперение сразу показало бы хищнику, где искать яйца и птенцов. Гаги придерживаются совершенно другой тактики. У этих крупных уток пёстрая окраска, которая делает их незаметными на фоне травы, камней, мхов и лишайников.</a:t>
            </a:r>
          </a:p>
        </p:txBody>
      </p:sp>
    </p:spTree>
    <p:extLst>
      <p:ext uri="{BB962C8B-B14F-4D97-AF65-F5344CB8AC3E}">
        <p14:creationId xmlns:p14="http://schemas.microsoft.com/office/powerpoint/2010/main" val="1905561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FEDCF5E3-0754-46A3-88A1-DD2EBF867183}"/>
              </a:ext>
            </a:extLst>
          </p:cNvPr>
          <p:cNvPicPr>
            <a:picLocks noChangeAspect="1"/>
          </p:cNvPicPr>
          <p:nvPr/>
        </p:nvPicPr>
        <p:blipFill rotWithShape="1">
          <a:blip r:embed="rId2">
            <a:extLst>
              <a:ext uri="{28A0092B-C50C-407E-A947-70E740481C1C}">
                <a14:useLocalDpi xmlns:a14="http://schemas.microsoft.com/office/drawing/2010/main" val="0"/>
              </a:ext>
            </a:extLst>
          </a:blip>
          <a:srcRect t="3226" r="18044" b="5592"/>
          <a:stretch/>
        </p:blipFill>
        <p:spPr>
          <a:xfrm>
            <a:off x="3952568" y="-17286"/>
            <a:ext cx="8239432" cy="6875286"/>
          </a:xfrm>
          <a:prstGeom prst="rect">
            <a:avLst/>
          </a:prstGeom>
        </p:spPr>
      </p:pic>
      <p:sp>
        <p:nvSpPr>
          <p:cNvPr id="6" name="TextBox 5">
            <a:extLst>
              <a:ext uri="{FF2B5EF4-FFF2-40B4-BE49-F238E27FC236}">
                <a16:creationId xmlns:a16="http://schemas.microsoft.com/office/drawing/2014/main" xmlns="" id="{A801FCEF-5853-4768-BDF7-A25AB21675EA}"/>
              </a:ext>
            </a:extLst>
          </p:cNvPr>
          <p:cNvSpPr txBox="1"/>
          <p:nvPr/>
        </p:nvSpPr>
        <p:spPr>
          <a:xfrm>
            <a:off x="117987" y="215515"/>
            <a:ext cx="3687098" cy="3139321"/>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Гнезда гаги на островах Ладожского озера предпочитают устраивать под защитой можжевельников, кустарника или травы. Укромное место плюс маскировочная окраска, и гага рассчитывает на то, что её никто не заметит. Взлететь она всегда успеет, но вдруг всё и так обойдется. Ведь она – птица-невидимка!</a:t>
            </a:r>
          </a:p>
        </p:txBody>
      </p:sp>
      <p:sp>
        <p:nvSpPr>
          <p:cNvPr id="7" name="Прямоугольник 6">
            <a:extLst>
              <a:ext uri="{FF2B5EF4-FFF2-40B4-BE49-F238E27FC236}">
                <a16:creationId xmlns:a16="http://schemas.microsoft.com/office/drawing/2014/main" xmlns="" id="{B9D38E7D-E99C-41C6-9758-7B0697D87B16}"/>
              </a:ext>
            </a:extLst>
          </p:cNvPr>
          <p:cNvSpPr/>
          <p:nvPr/>
        </p:nvSpPr>
        <p:spPr>
          <a:xfrm>
            <a:off x="117987" y="3503165"/>
            <a:ext cx="3687098" cy="1200329"/>
          </a:xfrm>
          <a:prstGeom prst="rect">
            <a:avLst/>
          </a:prstGeom>
        </p:spPr>
        <p:txBody>
          <a:bodyPr wrap="square">
            <a:spAutoFit/>
          </a:bodyPr>
          <a:lstStyle/>
          <a:p>
            <a:pPr algn="ctr"/>
            <a:r>
              <a:rPr lang="ru-RU" b="1" dirty="0">
                <a:solidFill>
                  <a:srgbClr val="002060"/>
                </a:solidFill>
                <a:latin typeface="Arial" panose="020B0604020202020204" pitchFamily="34" charset="0"/>
                <a:cs typeface="Arial" panose="020B0604020202020204" pitchFamily="34" charset="0"/>
                <a:sym typeface="Wingdings" panose="05000000000000000000" pitchFamily="2" charset="2"/>
              </a:rPr>
              <a:t>Попробуйте найти на фотографии гагу на гнезде – чтобы проверить себя, щёлкните по кнопке.</a:t>
            </a:r>
            <a:endParaRPr lang="ru-RU" dirty="0"/>
          </a:p>
        </p:txBody>
      </p:sp>
      <p:sp>
        <p:nvSpPr>
          <p:cNvPr id="8" name="Овал 7">
            <a:extLst>
              <a:ext uri="{FF2B5EF4-FFF2-40B4-BE49-F238E27FC236}">
                <a16:creationId xmlns:a16="http://schemas.microsoft.com/office/drawing/2014/main" xmlns="" id="{43BD4F6B-E465-4037-9E5E-EB5DC463F6DB}"/>
              </a:ext>
            </a:extLst>
          </p:cNvPr>
          <p:cNvSpPr/>
          <p:nvPr/>
        </p:nvSpPr>
        <p:spPr>
          <a:xfrm>
            <a:off x="8131276" y="4266863"/>
            <a:ext cx="1671145" cy="1686911"/>
          </a:xfrm>
          <a:prstGeom prst="ellipse">
            <a:avLst/>
          </a:prstGeom>
          <a:noFill/>
          <a:ln w="444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скругленные углы 8">
            <a:extLst>
              <a:ext uri="{FF2B5EF4-FFF2-40B4-BE49-F238E27FC236}">
                <a16:creationId xmlns:a16="http://schemas.microsoft.com/office/drawing/2014/main" xmlns="" id="{7921C95E-51BA-4C21-82BF-BB0187B395DF}"/>
              </a:ext>
            </a:extLst>
          </p:cNvPr>
          <p:cNvSpPr/>
          <p:nvPr/>
        </p:nvSpPr>
        <p:spPr>
          <a:xfrm>
            <a:off x="921011" y="5257799"/>
            <a:ext cx="2081049" cy="1008993"/>
          </a:xfrm>
          <a:prstGeom prst="roundRect">
            <a:avLst/>
          </a:prstGeom>
          <a:solidFill>
            <a:srgbClr val="FFFF00"/>
          </a:solid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2060"/>
                </a:solidFill>
              </a:rPr>
              <a:t>Показать гнездо</a:t>
            </a:r>
          </a:p>
        </p:txBody>
      </p:sp>
    </p:spTree>
    <p:extLst>
      <p:ext uri="{BB962C8B-B14F-4D97-AF65-F5344CB8AC3E}">
        <p14:creationId xmlns:p14="http://schemas.microsoft.com/office/powerpoint/2010/main" val="1556350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500"/>
                                        <p:tgtEl>
                                          <p:spTgt spid="8"/>
                                        </p:tgtEl>
                                      </p:cBhvr>
                                    </p:animEffect>
                                  </p:childTnLst>
                                </p:cTn>
                              </p:par>
                            </p:childTnLst>
                          </p:cTn>
                        </p:par>
                      </p:childTnLst>
                    </p:cTn>
                  </p:par>
                </p:childTnLst>
              </p:cTn>
              <p:nextCondLst>
                <p:cond evt="onClick" delay="0">
                  <p:tgtEl>
                    <p:spTgt spid="9"/>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1CAFE940-B268-4E28-A615-0D887E7E6E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1122" y="0"/>
            <a:ext cx="8740877" cy="6858000"/>
          </a:xfrm>
          <a:prstGeom prst="rect">
            <a:avLst/>
          </a:prstGeom>
        </p:spPr>
      </p:pic>
      <p:sp>
        <p:nvSpPr>
          <p:cNvPr id="4" name="TextBox 3">
            <a:extLst>
              <a:ext uri="{FF2B5EF4-FFF2-40B4-BE49-F238E27FC236}">
                <a16:creationId xmlns:a16="http://schemas.microsoft.com/office/drawing/2014/main" xmlns="" id="{9B3C0CCA-6301-4C55-86B1-CE45A58818DD}"/>
              </a:ext>
            </a:extLst>
          </p:cNvPr>
          <p:cNvSpPr txBox="1"/>
          <p:nvPr/>
        </p:nvSpPr>
        <p:spPr>
          <a:xfrm>
            <a:off x="117986" y="215515"/>
            <a:ext cx="3156155" cy="4524315"/>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Поэтому гагу очень легко и приятно фотографировать – она до последнего сидит на гнезде, стараясь не смотреть тебе в глаза. Можно подойти к ней вплотную, можно делать фотографии с разных ракурсов – утка не шелохнется. Только если протянуть к ней руку, птица тяжело хлопая крыльями с шумом улетает, предоставляя возможность полюбоваться своими зеленоватыми яйцами.</a:t>
            </a:r>
          </a:p>
        </p:txBody>
      </p:sp>
      <p:sp>
        <p:nvSpPr>
          <p:cNvPr id="5" name="Пузырек для мыслей: облако 4">
            <a:extLst>
              <a:ext uri="{FF2B5EF4-FFF2-40B4-BE49-F238E27FC236}">
                <a16:creationId xmlns:a16="http://schemas.microsoft.com/office/drawing/2014/main" xmlns="" id="{DA3B16F0-A871-4EEE-B71A-5F6420A4349F}"/>
              </a:ext>
            </a:extLst>
          </p:cNvPr>
          <p:cNvSpPr/>
          <p:nvPr/>
        </p:nvSpPr>
        <p:spPr>
          <a:xfrm>
            <a:off x="9350477" y="215515"/>
            <a:ext cx="2723537" cy="1436304"/>
          </a:xfrm>
          <a:prstGeom prst="cloudCallout">
            <a:avLst>
              <a:gd name="adj1" fmla="val -12708"/>
              <a:gd name="adj2" fmla="val 153888"/>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002060"/>
                </a:solidFill>
                <a:latin typeface="Arial" panose="020B0604020202020204" pitchFamily="34" charset="0"/>
                <a:cs typeface="Arial" panose="020B0604020202020204" pitchFamily="34" charset="0"/>
              </a:rPr>
              <a:t>Меня здесь нет!!!</a:t>
            </a:r>
          </a:p>
        </p:txBody>
      </p:sp>
    </p:spTree>
    <p:extLst>
      <p:ext uri="{BB962C8B-B14F-4D97-AF65-F5344CB8AC3E}">
        <p14:creationId xmlns:p14="http://schemas.microsoft.com/office/powerpoint/2010/main" val="3436603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6252B7C8-57EF-443E-9B8C-331CE364EF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8"/>
          <a:stretch/>
        </p:blipFill>
        <p:spPr>
          <a:xfrm>
            <a:off x="3672348" y="0"/>
            <a:ext cx="8519652" cy="6858000"/>
          </a:xfrm>
          <a:prstGeom prst="rect">
            <a:avLst/>
          </a:prstGeom>
        </p:spPr>
      </p:pic>
      <p:sp>
        <p:nvSpPr>
          <p:cNvPr id="4" name="TextBox 3">
            <a:extLst>
              <a:ext uri="{FF2B5EF4-FFF2-40B4-BE49-F238E27FC236}">
                <a16:creationId xmlns:a16="http://schemas.microsoft.com/office/drawing/2014/main" xmlns="" id="{D5A34EA0-DD48-44B6-9124-162A4E7E872C}"/>
              </a:ext>
            </a:extLst>
          </p:cNvPr>
          <p:cNvSpPr txBox="1"/>
          <p:nvPr/>
        </p:nvSpPr>
        <p:spPr>
          <a:xfrm>
            <a:off x="117986" y="215515"/>
            <a:ext cx="3429255" cy="3693319"/>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В первой половине июня начинают вылупляться маленькие </a:t>
            </a:r>
            <a:r>
              <a:rPr lang="ru-RU" dirty="0" err="1">
                <a:solidFill>
                  <a:schemeClr val="bg1"/>
                </a:solidFill>
                <a:latin typeface="Arial" panose="020B0604020202020204" pitchFamily="34" charset="0"/>
                <a:cs typeface="Arial" panose="020B0604020202020204" pitchFamily="34" charset="0"/>
              </a:rPr>
              <a:t>гагята</a:t>
            </a:r>
            <a:r>
              <a:rPr lang="ru-RU" dirty="0">
                <a:solidFill>
                  <a:schemeClr val="bg1"/>
                </a:solidFill>
                <a:latin typeface="Arial" panose="020B0604020202020204" pitchFamily="34" charset="0"/>
                <a:cs typeface="Arial" panose="020B0604020202020204" pitchFamily="34" charset="0"/>
              </a:rPr>
              <a:t>. Сперва отверстие в скорлупе пробивает один утенок, следом </a:t>
            </a:r>
            <a:r>
              <a:rPr lang="ru-RU" dirty="0" err="1">
                <a:solidFill>
                  <a:schemeClr val="bg1"/>
                </a:solidFill>
                <a:latin typeface="Arial" panose="020B0604020202020204" pitchFamily="34" charset="0"/>
                <a:cs typeface="Arial" panose="020B0604020202020204" pitchFamily="34" charset="0"/>
              </a:rPr>
              <a:t>наклевки</a:t>
            </a:r>
            <a:r>
              <a:rPr lang="ru-RU" dirty="0">
                <a:solidFill>
                  <a:schemeClr val="bg1"/>
                </a:solidFill>
                <a:latin typeface="Arial" panose="020B0604020202020204" pitchFamily="34" charset="0"/>
                <a:cs typeface="Arial" panose="020B0604020202020204" pitchFamily="34" charset="0"/>
              </a:rPr>
              <a:t> появляются и на других яйцах в гнезде. Даже находясь каждый в своем яйце они уже заочно знакомы, ведь за несколько дней до </a:t>
            </a:r>
            <a:r>
              <a:rPr lang="ru-RU" dirty="0" err="1">
                <a:solidFill>
                  <a:schemeClr val="bg1"/>
                </a:solidFill>
                <a:latin typeface="Arial" panose="020B0604020202020204" pitchFamily="34" charset="0"/>
                <a:cs typeface="Arial" panose="020B0604020202020204" pitchFamily="34" charset="0"/>
              </a:rPr>
              <a:t>вылупления</a:t>
            </a:r>
            <a:r>
              <a:rPr lang="ru-RU" dirty="0">
                <a:solidFill>
                  <a:schemeClr val="bg1"/>
                </a:solidFill>
                <a:latin typeface="Arial" panose="020B0604020202020204" pitchFamily="34" charset="0"/>
                <a:cs typeface="Arial" panose="020B0604020202020204" pitchFamily="34" charset="0"/>
              </a:rPr>
              <a:t> утята начинают пищать и слышат и друг друга, и свою маму. </a:t>
            </a:r>
          </a:p>
        </p:txBody>
      </p:sp>
    </p:spTree>
    <p:extLst>
      <p:ext uri="{BB962C8B-B14F-4D97-AF65-F5344CB8AC3E}">
        <p14:creationId xmlns:p14="http://schemas.microsoft.com/office/powerpoint/2010/main" val="3358324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5A34EA0-DD48-44B6-9124-162A4E7E872C}"/>
              </a:ext>
            </a:extLst>
          </p:cNvPr>
          <p:cNvSpPr txBox="1"/>
          <p:nvPr/>
        </p:nvSpPr>
        <p:spPr>
          <a:xfrm>
            <a:off x="117987" y="215515"/>
            <a:ext cx="3665738" cy="1754326"/>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Малыши покрыты пуховыми перьями и уже спустя несколько часов после </a:t>
            </a:r>
            <a:r>
              <a:rPr lang="ru-RU" dirty="0" err="1">
                <a:solidFill>
                  <a:schemeClr val="bg1"/>
                </a:solidFill>
                <a:latin typeface="Arial" panose="020B0604020202020204" pitchFamily="34" charset="0"/>
                <a:cs typeface="Arial" panose="020B0604020202020204" pitchFamily="34" charset="0"/>
              </a:rPr>
              <a:t>вылупления</a:t>
            </a:r>
            <a:r>
              <a:rPr lang="ru-RU" dirty="0">
                <a:solidFill>
                  <a:schemeClr val="bg1"/>
                </a:solidFill>
                <a:latin typeface="Arial" panose="020B0604020202020204" pitchFamily="34" charset="0"/>
                <a:cs typeface="Arial" panose="020B0604020202020204" pitchFamily="34" charset="0"/>
              </a:rPr>
              <a:t> готовы сопровождать утку в её путешествиях и по суше, и по воде.</a:t>
            </a:r>
          </a:p>
        </p:txBody>
      </p:sp>
      <p:pic>
        <p:nvPicPr>
          <p:cNvPr id="5" name="Рисунок 4">
            <a:extLst>
              <a:ext uri="{FF2B5EF4-FFF2-40B4-BE49-F238E27FC236}">
                <a16:creationId xmlns:a16="http://schemas.microsoft.com/office/drawing/2014/main" xmlns="" id="{843C4A9F-5BC0-4261-8B90-186353D62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507" y="0"/>
            <a:ext cx="8177493" cy="6858000"/>
          </a:xfrm>
          <a:prstGeom prst="rect">
            <a:avLst/>
          </a:prstGeom>
        </p:spPr>
      </p:pic>
    </p:spTree>
    <p:extLst>
      <p:ext uri="{BB962C8B-B14F-4D97-AF65-F5344CB8AC3E}">
        <p14:creationId xmlns:p14="http://schemas.microsoft.com/office/powerpoint/2010/main" val="3100525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42F8808-E81C-496A-B6D2-8796D9D82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516"/>
          <a:stretch/>
        </p:blipFill>
        <p:spPr>
          <a:xfrm>
            <a:off x="0" y="0"/>
            <a:ext cx="8182303" cy="6858000"/>
          </a:xfrm>
          <a:prstGeom prst="rect">
            <a:avLst/>
          </a:prstGeom>
        </p:spPr>
      </p:pic>
      <p:sp>
        <p:nvSpPr>
          <p:cNvPr id="4" name="TextBox 3">
            <a:extLst>
              <a:ext uri="{FF2B5EF4-FFF2-40B4-BE49-F238E27FC236}">
                <a16:creationId xmlns:a16="http://schemas.microsoft.com/office/drawing/2014/main" xmlns="" id="{63F9B420-291E-41F1-A1EF-1FD295887FE9}"/>
              </a:ext>
            </a:extLst>
          </p:cNvPr>
          <p:cNvSpPr txBox="1"/>
          <p:nvPr/>
        </p:nvSpPr>
        <p:spPr>
          <a:xfrm>
            <a:off x="8382000" y="269421"/>
            <a:ext cx="3613016" cy="3416320"/>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Гаги склонны образовывать так называемые «детские сады» - несколько самок со своими птенцами объединяются в группу и плавают вместе. Причем иногда к таким компаниям присоединяются и самки, у которых нет своих детей. Самый большой «детский сад», который я видела на </a:t>
            </a:r>
            <a:r>
              <a:rPr lang="ru-RU" dirty="0" smtClean="0">
                <a:solidFill>
                  <a:schemeClr val="bg1"/>
                </a:solidFill>
                <a:latin typeface="Arial" panose="020B0604020202020204" pitchFamily="34" charset="0"/>
                <a:cs typeface="Arial" panose="020B0604020202020204" pitchFamily="34" charset="0"/>
              </a:rPr>
              <a:t>Ладоге, </a:t>
            </a:r>
            <a:r>
              <a:rPr lang="ru-RU" dirty="0">
                <a:solidFill>
                  <a:schemeClr val="bg1"/>
                </a:solidFill>
                <a:latin typeface="Arial" panose="020B0604020202020204" pitchFamily="34" charset="0"/>
                <a:cs typeface="Arial" panose="020B0604020202020204" pitchFamily="34" charset="0"/>
              </a:rPr>
              <a:t>насчитывал 12 самок и 29 птенцов.</a:t>
            </a:r>
          </a:p>
        </p:txBody>
      </p:sp>
    </p:spTree>
    <p:extLst>
      <p:ext uri="{BB962C8B-B14F-4D97-AF65-F5344CB8AC3E}">
        <p14:creationId xmlns:p14="http://schemas.microsoft.com/office/powerpoint/2010/main" val="260448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006-06-15_0001">
            <a:extLst>
              <a:ext uri="{FF2B5EF4-FFF2-40B4-BE49-F238E27FC236}">
                <a16:creationId xmlns:a16="http://schemas.microsoft.com/office/drawing/2014/main" xmlns="" id="{2BC77172-8383-416D-909B-384CF0BF9F78}"/>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4356" r="4036"/>
          <a:stretch/>
        </p:blipFill>
        <p:spPr>
          <a:xfrm>
            <a:off x="3799490" y="0"/>
            <a:ext cx="8392510" cy="6858000"/>
          </a:xfrm>
          <a:prstGeom prst="rect">
            <a:avLst/>
          </a:prstGeom>
        </p:spPr>
      </p:pic>
      <p:sp>
        <p:nvSpPr>
          <p:cNvPr id="4" name="TextBox 3">
            <a:extLst>
              <a:ext uri="{FF2B5EF4-FFF2-40B4-BE49-F238E27FC236}">
                <a16:creationId xmlns:a16="http://schemas.microsoft.com/office/drawing/2014/main" xmlns="" id="{620428E9-AF77-4F76-B752-280096612B33}"/>
              </a:ext>
            </a:extLst>
          </p:cNvPr>
          <p:cNvSpPr txBox="1"/>
          <p:nvPr/>
        </p:nvSpPr>
        <p:spPr>
          <a:xfrm>
            <a:off x="183931" y="190593"/>
            <a:ext cx="3410607" cy="3693319"/>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Взрослые утки не приносят своим птенцам еду – они учат малышей с первого дня жизни самостоятельно добывать корм. Гаги питаются моллюсками и другими водными беспозвоночными, которых собирают на дне водоема. Так что маленькие </a:t>
            </a:r>
            <a:r>
              <a:rPr lang="ru-RU" dirty="0" err="1">
                <a:solidFill>
                  <a:schemeClr val="bg1"/>
                </a:solidFill>
                <a:latin typeface="Arial" panose="020B0604020202020204" pitchFamily="34" charset="0"/>
                <a:cs typeface="Arial" panose="020B0604020202020204" pitchFamily="34" charset="0"/>
              </a:rPr>
              <a:t>гагята</a:t>
            </a:r>
            <a:r>
              <a:rPr lang="ru-RU" dirty="0">
                <a:solidFill>
                  <a:schemeClr val="bg1"/>
                </a:solidFill>
                <a:latin typeface="Arial" panose="020B0604020202020204" pitchFamily="34" charset="0"/>
                <a:cs typeface="Arial" panose="020B0604020202020204" pitchFamily="34" charset="0"/>
              </a:rPr>
              <a:t>, следуя за мамой и другими взрослыми утками, ныряют и бодро ищут себе пропитание.</a:t>
            </a:r>
          </a:p>
        </p:txBody>
      </p:sp>
    </p:spTree>
    <p:extLst>
      <p:ext uri="{BB962C8B-B14F-4D97-AF65-F5344CB8AC3E}">
        <p14:creationId xmlns:p14="http://schemas.microsoft.com/office/powerpoint/2010/main" val="1362523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006-06-22_0035">
            <a:extLst>
              <a:ext uri="{FF2B5EF4-FFF2-40B4-BE49-F238E27FC236}">
                <a16:creationId xmlns:a16="http://schemas.microsoft.com/office/drawing/2014/main" xmlns="" id="{E5F4509D-86E9-42A8-A1B3-C2CB183B9F78}"/>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25516" b="3103"/>
          <a:stretch/>
        </p:blipFill>
        <p:spPr>
          <a:xfrm>
            <a:off x="0" y="1054420"/>
            <a:ext cx="12192000" cy="5803580"/>
          </a:xfrm>
          <a:prstGeom prst="rect">
            <a:avLst/>
          </a:prstGeom>
        </p:spPr>
      </p:pic>
      <p:sp>
        <p:nvSpPr>
          <p:cNvPr id="4" name="TextBox 3">
            <a:extLst>
              <a:ext uri="{FF2B5EF4-FFF2-40B4-BE49-F238E27FC236}">
                <a16:creationId xmlns:a16="http://schemas.microsoft.com/office/drawing/2014/main" xmlns="" id="{481A64A7-1065-476C-A7CC-1E975C030F2B}"/>
              </a:ext>
            </a:extLst>
          </p:cNvPr>
          <p:cNvSpPr txBox="1"/>
          <p:nvPr/>
        </p:nvSpPr>
        <p:spPr>
          <a:xfrm>
            <a:off x="248264" y="95999"/>
            <a:ext cx="11695471" cy="923330"/>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Недаром гаги – морские птицы. Птенцы вместе со своими мамами прекрасно чувствуют себя даже среди волн, лишь сильные шторма они пережидают на берегу. На Ладоге гаги с выводками переходят с острова на остров, совершая иногда путешествия в несколько километров по открытой воде.</a:t>
            </a:r>
          </a:p>
        </p:txBody>
      </p:sp>
    </p:spTree>
    <p:extLst>
      <p:ext uri="{BB962C8B-B14F-4D97-AF65-F5344CB8AC3E}">
        <p14:creationId xmlns:p14="http://schemas.microsoft.com/office/powerpoint/2010/main" val="544854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3028E56-F49D-4654-821B-388F9FAFE41C}"/>
              </a:ext>
            </a:extLst>
          </p:cNvPr>
          <p:cNvPicPr>
            <a:picLocks noChangeAspect="1"/>
          </p:cNvPicPr>
          <p:nvPr/>
        </p:nvPicPr>
        <p:blipFill rotWithShape="1">
          <a:blip r:embed="rId2">
            <a:extLst>
              <a:ext uri="{28A0092B-C50C-407E-A947-70E740481C1C}">
                <a14:useLocalDpi xmlns:a14="http://schemas.microsoft.com/office/drawing/2010/main" val="0"/>
              </a:ext>
            </a:extLst>
          </a:blip>
          <a:srcRect t="23286" b="7533"/>
          <a:stretch/>
        </p:blipFill>
        <p:spPr>
          <a:xfrm>
            <a:off x="0" y="1710813"/>
            <a:ext cx="12192000" cy="5147187"/>
          </a:xfrm>
          <a:prstGeom prst="rect">
            <a:avLst/>
          </a:prstGeom>
        </p:spPr>
      </p:pic>
      <p:sp>
        <p:nvSpPr>
          <p:cNvPr id="4" name="TextBox 3">
            <a:extLst>
              <a:ext uri="{FF2B5EF4-FFF2-40B4-BE49-F238E27FC236}">
                <a16:creationId xmlns:a16="http://schemas.microsoft.com/office/drawing/2014/main" xmlns="" id="{0D692BEC-7493-4B92-8381-432797C6D5A6}"/>
              </a:ext>
            </a:extLst>
          </p:cNvPr>
          <p:cNvSpPr txBox="1"/>
          <p:nvPr/>
        </p:nvSpPr>
        <p:spPr>
          <a:xfrm>
            <a:off x="265471" y="103240"/>
            <a:ext cx="11783961" cy="1538883"/>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Обследование островов – это всегда приключение. Кто знает, какие тайны удастся открыть в этот раз? Ведь даже крошечные островки могут стать прибежищем для самых разных животных. Вот лодка приближается к небольшой луде, на которой почти нет деревьев и кустарников. Она выглядит совершенно безжизненной, но это не так. Многие годы здесь гнездятся серебристые чайки и речные крачки. И не только они…</a:t>
            </a:r>
          </a:p>
          <a:p>
            <a:pPr algn="just"/>
            <a:r>
              <a:rPr lang="ru-RU" sz="2200" b="1" dirty="0">
                <a:solidFill>
                  <a:srgbClr val="002060"/>
                </a:solidFill>
                <a:latin typeface="Arial" panose="020B0604020202020204" pitchFamily="34" charset="0"/>
                <a:cs typeface="Arial" panose="020B0604020202020204" pitchFamily="34" charset="0"/>
              </a:rPr>
              <a:t>Давайте посмотрим, кого еще можно встретить на таких островках.</a:t>
            </a:r>
          </a:p>
        </p:txBody>
      </p:sp>
    </p:spTree>
    <p:extLst>
      <p:ext uri="{BB962C8B-B14F-4D97-AF65-F5344CB8AC3E}">
        <p14:creationId xmlns:p14="http://schemas.microsoft.com/office/powerpoint/2010/main" val="2420660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7E93490F-CAB6-4809-B7B3-56CAF35209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84" r="4883"/>
          <a:stretch/>
        </p:blipFill>
        <p:spPr>
          <a:xfrm>
            <a:off x="5065986" y="0"/>
            <a:ext cx="7126014" cy="6858000"/>
          </a:xfrm>
          <a:prstGeom prst="rect">
            <a:avLst/>
          </a:prstGeom>
        </p:spPr>
      </p:pic>
      <p:sp>
        <p:nvSpPr>
          <p:cNvPr id="4" name="TextBox 3">
            <a:extLst>
              <a:ext uri="{FF2B5EF4-FFF2-40B4-BE49-F238E27FC236}">
                <a16:creationId xmlns:a16="http://schemas.microsoft.com/office/drawing/2014/main" xmlns="" id="{DEB9F11C-440A-4C7A-B6BC-333A6A1F53A0}"/>
              </a:ext>
            </a:extLst>
          </p:cNvPr>
          <p:cNvSpPr txBox="1"/>
          <p:nvPr/>
        </p:nvSpPr>
        <p:spPr>
          <a:xfrm>
            <a:off x="120866" y="80232"/>
            <a:ext cx="4829504" cy="6740307"/>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Будучи соседями тюленей, гаги нередко следуют всей компанией мимо залежек. Бедные тюлени, которые любой плеск воспринимают как потенциальную угрозу своей безопасности, предпочитают бдительно следить за перемещениями пернатых. Другое дело, когда гаг или других уток встречает плывущий тюлень. В большинстве случаев зверек, правда, не обращает на птиц особого внимания, но иногда… Есть у тюленей неприятная (для уток) привычка – играть с птицами в веселую (для тюленей) игру – «поймай за лапки». С невинным видом нерпа подплывает все ближе и ближе к птице, периодически опуская голову под воду и, очевидно, прицеливаясь. Потом зверь ныряет и через несколько секунд утка с паническими криками взлетает, а на том месте, где она была, появляется нахальная физиономия тюленя. Сразу хочу сказать, что ни разу за десятки случаев наблюдений за подобными игрищами ни одна утка не пострадала </a:t>
            </a: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233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69202BA-82BB-42D5-951D-B4B489566F4A}"/>
              </a:ext>
            </a:extLst>
          </p:cNvPr>
          <p:cNvSpPr txBox="1"/>
          <p:nvPr/>
        </p:nvSpPr>
        <p:spPr>
          <a:xfrm>
            <a:off x="120866" y="80232"/>
            <a:ext cx="4829504" cy="4524315"/>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Гаги – не единственные морские птицы, которых можно встретить вблизи Ладожских островов. Над озером проходит миграционный путь, по которому многие водоплавающие и другие птицы летят к северным морям. Некоторые из них задерживаются на Ладоге.</a:t>
            </a:r>
          </a:p>
          <a:p>
            <a:pPr algn="just"/>
            <a:endParaRPr lang="ru-RU" dirty="0">
              <a:solidFill>
                <a:schemeClr val="bg1"/>
              </a:solidFill>
              <a:latin typeface="Arial" panose="020B0604020202020204" pitchFamily="34" charset="0"/>
              <a:cs typeface="Arial" panose="020B0604020202020204" pitchFamily="34" charset="0"/>
            </a:endParaRPr>
          </a:p>
          <a:p>
            <a:pPr algn="just"/>
            <a:r>
              <a:rPr lang="ru-RU" dirty="0">
                <a:solidFill>
                  <a:schemeClr val="bg1"/>
                </a:solidFill>
                <a:latin typeface="Arial" panose="020B0604020202020204" pitchFamily="34" charset="0"/>
                <a:cs typeface="Arial" panose="020B0604020202020204" pitchFamily="34" charset="0"/>
              </a:rPr>
              <a:t>Так, каждый год мы встречаем группы морянок. Эти утки отличаются удивительными хвостами – у самцов два рулевых пера сильно удлинены. Летом птицы линяют и эта особенность не так заметна, но если присмотреться, можно увидеть тонкие и длинные хвостовые перышки.  </a:t>
            </a:r>
          </a:p>
        </p:txBody>
      </p:sp>
      <p:pic>
        <p:nvPicPr>
          <p:cNvPr id="6" name="Рисунок 5">
            <a:extLst>
              <a:ext uri="{FF2B5EF4-FFF2-40B4-BE49-F238E27FC236}">
                <a16:creationId xmlns:a16="http://schemas.microsoft.com/office/drawing/2014/main" xmlns="" id="{6FB29829-74EC-4B2F-8BED-4B39CF6F96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100"/>
          <a:stretch/>
        </p:blipFill>
        <p:spPr>
          <a:xfrm>
            <a:off x="5129304" y="0"/>
            <a:ext cx="7062696" cy="6858000"/>
          </a:xfrm>
          <a:prstGeom prst="rect">
            <a:avLst/>
          </a:prstGeom>
        </p:spPr>
      </p:pic>
    </p:spTree>
    <p:extLst>
      <p:ext uri="{BB962C8B-B14F-4D97-AF65-F5344CB8AC3E}">
        <p14:creationId xmlns:p14="http://schemas.microsoft.com/office/powerpoint/2010/main" val="3825439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007-06-18_0025">
            <a:extLst>
              <a:ext uri="{FF2B5EF4-FFF2-40B4-BE49-F238E27FC236}">
                <a16:creationId xmlns:a16="http://schemas.microsoft.com/office/drawing/2014/main" xmlns="" id="{CA75EEE9-FE9A-408D-A7C9-E5C21C71FBE1}"/>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7126" b="6666"/>
          <a:stretch/>
        </p:blipFill>
        <p:spPr>
          <a:xfrm>
            <a:off x="0" y="-30213"/>
            <a:ext cx="12192000" cy="6888214"/>
          </a:xfrm>
          <a:prstGeom prst="rect">
            <a:avLst/>
          </a:prstGeom>
        </p:spPr>
      </p:pic>
      <p:sp>
        <p:nvSpPr>
          <p:cNvPr id="4" name="TextBox 3">
            <a:extLst>
              <a:ext uri="{FF2B5EF4-FFF2-40B4-BE49-F238E27FC236}">
                <a16:creationId xmlns:a16="http://schemas.microsoft.com/office/drawing/2014/main" xmlns="" id="{807F64F2-2033-4D3C-8F4C-1FA405B15BE2}"/>
              </a:ext>
            </a:extLst>
          </p:cNvPr>
          <p:cNvSpPr txBox="1"/>
          <p:nvPr/>
        </p:nvSpPr>
        <p:spPr>
          <a:xfrm>
            <a:off x="6285186" y="6353896"/>
            <a:ext cx="5412828" cy="369332"/>
          </a:xfrm>
          <a:prstGeom prst="rect">
            <a:avLst/>
          </a:prstGeom>
          <a:noFill/>
        </p:spPr>
        <p:txBody>
          <a:bodyPr wrap="square" rtlCol="0">
            <a:spAutoFit/>
          </a:bodyPr>
          <a:lstStyle/>
          <a:p>
            <a:pPr algn="ctr"/>
            <a:r>
              <a:rPr lang="ru-RU" b="1" dirty="0">
                <a:solidFill>
                  <a:schemeClr val="bg1"/>
                </a:solidFill>
                <a:latin typeface="Arial" panose="020B0604020202020204" pitchFamily="34" charset="0"/>
                <a:cs typeface="Arial" panose="020B0604020202020204" pitchFamily="34" charset="0"/>
              </a:rPr>
              <a:t>Стая морянок</a:t>
            </a:r>
          </a:p>
        </p:txBody>
      </p:sp>
    </p:spTree>
    <p:extLst>
      <p:ext uri="{BB962C8B-B14F-4D97-AF65-F5344CB8AC3E}">
        <p14:creationId xmlns:p14="http://schemas.microsoft.com/office/powerpoint/2010/main" val="450851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7E62FE78-C0ED-4C92-B98D-A3BC64A97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87" t="1929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D2B39A3-5C7F-47E2-89DF-A9E820B3F818}"/>
              </a:ext>
            </a:extLst>
          </p:cNvPr>
          <p:cNvSpPr txBox="1"/>
          <p:nvPr/>
        </p:nvSpPr>
        <p:spPr>
          <a:xfrm>
            <a:off x="265471" y="134772"/>
            <a:ext cx="11783961" cy="369332"/>
          </a:xfrm>
          <a:prstGeom prst="rect">
            <a:avLst/>
          </a:prstGeom>
          <a:noFill/>
        </p:spPr>
        <p:txBody>
          <a:bodyPr wrap="square" rtlCol="0">
            <a:spAutoFit/>
          </a:bodyPr>
          <a:lstStyle/>
          <a:p>
            <a:pPr algn="ctr"/>
            <a:r>
              <a:rPr lang="ru-RU" dirty="0">
                <a:solidFill>
                  <a:schemeClr val="bg1"/>
                </a:solidFill>
                <a:latin typeface="Arial" panose="020B0604020202020204" pitchFamily="34" charset="0"/>
                <a:cs typeface="Arial" panose="020B0604020202020204" pitchFamily="34" charset="0"/>
              </a:rPr>
              <a:t>Мигрируют над Ладогой и лебеди, и разные виды гусей, и родственники гусей – белощекие казарки</a:t>
            </a:r>
          </a:p>
        </p:txBody>
      </p:sp>
      <p:sp>
        <p:nvSpPr>
          <p:cNvPr id="6" name="TextBox 5">
            <a:extLst>
              <a:ext uri="{FF2B5EF4-FFF2-40B4-BE49-F238E27FC236}">
                <a16:creationId xmlns:a16="http://schemas.microsoft.com/office/drawing/2014/main" xmlns="" id="{835C35FF-4EFF-4860-86A0-ADA2DF0383B1}"/>
              </a:ext>
            </a:extLst>
          </p:cNvPr>
          <p:cNvSpPr txBox="1"/>
          <p:nvPr/>
        </p:nvSpPr>
        <p:spPr>
          <a:xfrm>
            <a:off x="6285186" y="6353896"/>
            <a:ext cx="5412828" cy="369332"/>
          </a:xfrm>
          <a:prstGeom prst="rect">
            <a:avLst/>
          </a:prstGeom>
          <a:noFill/>
        </p:spPr>
        <p:txBody>
          <a:bodyPr wrap="square" rtlCol="0">
            <a:spAutoFit/>
          </a:bodyPr>
          <a:lstStyle/>
          <a:p>
            <a:pPr algn="ctr"/>
            <a:r>
              <a:rPr lang="ru-RU" b="1" dirty="0">
                <a:solidFill>
                  <a:schemeClr val="bg1"/>
                </a:solidFill>
                <a:latin typeface="Arial" panose="020B0604020202020204" pitchFamily="34" charset="0"/>
                <a:cs typeface="Arial" panose="020B0604020202020204" pitchFamily="34" charset="0"/>
              </a:rPr>
              <a:t>Белощекие казарки</a:t>
            </a:r>
          </a:p>
        </p:txBody>
      </p:sp>
    </p:spTree>
    <p:extLst>
      <p:ext uri="{BB962C8B-B14F-4D97-AF65-F5344CB8AC3E}">
        <p14:creationId xmlns:p14="http://schemas.microsoft.com/office/powerpoint/2010/main" val="2779876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3A059DCB-B3B6-451B-876E-F00BDE60E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28" r="16487"/>
          <a:stretch/>
        </p:blipFill>
        <p:spPr bwMode="auto">
          <a:xfrm>
            <a:off x="4430657" y="1"/>
            <a:ext cx="7761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43CDF9D-03B6-49F4-A4A2-D23141A0D9C1}"/>
              </a:ext>
            </a:extLst>
          </p:cNvPr>
          <p:cNvSpPr txBox="1"/>
          <p:nvPr/>
        </p:nvSpPr>
        <p:spPr>
          <a:xfrm>
            <a:off x="173421" y="134771"/>
            <a:ext cx="4067503" cy="4247317"/>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Белощекие казарки гнездятся на северных островах – на побережье Гренландии, на Шпицбергене, на </a:t>
            </a:r>
            <a:r>
              <a:rPr lang="ru-RU" dirty="0" err="1">
                <a:solidFill>
                  <a:schemeClr val="bg1"/>
                </a:solidFill>
                <a:latin typeface="Arial" panose="020B0604020202020204" pitchFamily="34" charset="0"/>
                <a:cs typeface="Arial" panose="020B0604020202020204" pitchFamily="34" charset="0"/>
              </a:rPr>
              <a:t>Лофонтенских</a:t>
            </a:r>
            <a:r>
              <a:rPr lang="ru-RU" dirty="0">
                <a:solidFill>
                  <a:schemeClr val="bg1"/>
                </a:solidFill>
                <a:latin typeface="Arial" panose="020B0604020202020204" pitchFamily="34" charset="0"/>
                <a:cs typeface="Arial" panose="020B0604020202020204" pitchFamily="34" charset="0"/>
              </a:rPr>
              <a:t> островах. В России  казарки размножаются на островах Вайгач и Новая Земля, и в материковой тундре вблизи побережья. Именно туда они, очевидно, и направляются через просторы Ладожского озера после зимнего отдыха в Германии, Франции и Эстонии. Иногда маленькие группки этих птиц останавливаются для отдыха на ладожских островах.</a:t>
            </a:r>
          </a:p>
        </p:txBody>
      </p:sp>
    </p:spTree>
    <p:extLst>
      <p:ext uri="{BB962C8B-B14F-4D97-AF65-F5344CB8AC3E}">
        <p14:creationId xmlns:p14="http://schemas.microsoft.com/office/powerpoint/2010/main" val="1067672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3172997F-4FA1-4124-BA99-E39EF7CDD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89" r="17295" b="10175"/>
          <a:stretch/>
        </p:blipFill>
        <p:spPr bwMode="auto">
          <a:xfrm>
            <a:off x="1" y="1008993"/>
            <a:ext cx="12192000" cy="5849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5D8B3C0-4730-4331-97C5-29D0179C01EE}"/>
              </a:ext>
            </a:extLst>
          </p:cNvPr>
          <p:cNvSpPr txBox="1"/>
          <p:nvPr/>
        </p:nvSpPr>
        <p:spPr>
          <a:xfrm>
            <a:off x="265471" y="87474"/>
            <a:ext cx="11783961" cy="923330"/>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Поэтому мы не особо удивились, когда несколько лет назад одним тёплым июньским днем высадились на небольшом острове, чтобы обследовать колонию серебристых чаек, и увидели как две белощекие казарки внезапно взлетели и, сделав круг, сели на воду.</a:t>
            </a:r>
          </a:p>
        </p:txBody>
      </p:sp>
    </p:spTree>
    <p:extLst>
      <p:ext uri="{BB962C8B-B14F-4D97-AF65-F5344CB8AC3E}">
        <p14:creationId xmlns:p14="http://schemas.microsoft.com/office/powerpoint/2010/main" val="3969562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011-06-04_0018">
            <a:extLst>
              <a:ext uri="{FF2B5EF4-FFF2-40B4-BE49-F238E27FC236}">
                <a16:creationId xmlns:a16="http://schemas.microsoft.com/office/drawing/2014/main" xmlns="" id="{CD861183-CB47-4FB4-9250-2738AF4AE41A}"/>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10016"/>
          <a:stretch/>
        </p:blipFill>
        <p:spPr>
          <a:xfrm>
            <a:off x="3263462" y="0"/>
            <a:ext cx="8928538" cy="6858000"/>
          </a:xfrm>
          <a:prstGeom prst="rect">
            <a:avLst/>
          </a:prstGeom>
        </p:spPr>
      </p:pic>
      <p:sp>
        <p:nvSpPr>
          <p:cNvPr id="4" name="TextBox 3">
            <a:extLst>
              <a:ext uri="{FF2B5EF4-FFF2-40B4-BE49-F238E27FC236}">
                <a16:creationId xmlns:a16="http://schemas.microsoft.com/office/drawing/2014/main" xmlns="" id="{A145D2FE-88C7-424E-BB8E-1D5BDBCEE6EC}"/>
              </a:ext>
            </a:extLst>
          </p:cNvPr>
          <p:cNvSpPr txBox="1"/>
          <p:nvPr/>
        </p:nvSpPr>
        <p:spPr>
          <a:xfrm>
            <a:off x="173422" y="134771"/>
            <a:ext cx="2916620" cy="5355312"/>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Но представьте себе наши потрясение и восторг, когда обходя остров, мы наткнулись на огромное гнездо с яйцами, намного крупнее утиных. Это был первый (во всяком случае, первый известный </a:t>
            </a: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ru-RU" dirty="0">
                <a:solidFill>
                  <a:schemeClr val="bg1"/>
                </a:solidFill>
                <a:latin typeface="Arial" panose="020B0604020202020204" pitchFamily="34" charset="0"/>
                <a:cs typeface="Arial" panose="020B0604020202020204" pitchFamily="34" charset="0"/>
              </a:rPr>
              <a:t>случай гнездования этих птиц на Ладожском озере. С тех пор прошло более 10 лет, и за этот период времени мы стали восхищенными свидетелями того, как казарки постепенно осваивали тюленьи острова.</a:t>
            </a:r>
          </a:p>
        </p:txBody>
      </p:sp>
    </p:spTree>
    <p:extLst>
      <p:ext uri="{BB962C8B-B14F-4D97-AF65-F5344CB8AC3E}">
        <p14:creationId xmlns:p14="http://schemas.microsoft.com/office/powerpoint/2010/main" val="1495158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3ED40CC-D165-47ED-A134-FFD7A089CF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057"/>
          <a:stretch/>
        </p:blipFill>
        <p:spPr>
          <a:xfrm>
            <a:off x="4099034" y="0"/>
            <a:ext cx="8092966" cy="6858000"/>
          </a:xfrm>
          <a:prstGeom prst="rect">
            <a:avLst/>
          </a:prstGeom>
        </p:spPr>
      </p:pic>
      <p:sp>
        <p:nvSpPr>
          <p:cNvPr id="4" name="TextBox 3">
            <a:extLst>
              <a:ext uri="{FF2B5EF4-FFF2-40B4-BE49-F238E27FC236}">
                <a16:creationId xmlns:a16="http://schemas.microsoft.com/office/drawing/2014/main" xmlns="" id="{6EACC759-4F18-447A-9722-24A7DE20F5C8}"/>
              </a:ext>
            </a:extLst>
          </p:cNvPr>
          <p:cNvSpPr txBox="1"/>
          <p:nvPr/>
        </p:nvSpPr>
        <p:spPr>
          <a:xfrm>
            <a:off x="173421" y="134771"/>
            <a:ext cx="3794233" cy="4801314"/>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На севере казарки гнездятся в тундре, поэтому неудивительно, что  на Ладоге они выбирают островки, на которых нет деревьев, а кустарников мало и они низкорослые. В отличие от уток, у которых заботы о потомстве падают на плечи самок, у белощеких казарок, так же как и у других гусей, супружеская пара образуется на всю жизнь, причем родительские обязанности выполняют оба супруга. Насиживает яйца большую часть времени самка, а самец ходит невдалеке от гнезда, охраняя свою семью.</a:t>
            </a:r>
          </a:p>
        </p:txBody>
      </p:sp>
    </p:spTree>
    <p:extLst>
      <p:ext uri="{BB962C8B-B14F-4D97-AF65-F5344CB8AC3E}">
        <p14:creationId xmlns:p14="http://schemas.microsoft.com/office/powerpoint/2010/main" val="3461435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C4B77C67-A63F-4880-BE2C-6A973B2E63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08" r="4712"/>
          <a:stretch/>
        </p:blipFill>
        <p:spPr>
          <a:xfrm>
            <a:off x="3836276" y="0"/>
            <a:ext cx="8355724" cy="6858000"/>
          </a:xfrm>
          <a:prstGeom prst="rect">
            <a:avLst/>
          </a:prstGeom>
        </p:spPr>
      </p:pic>
      <p:sp>
        <p:nvSpPr>
          <p:cNvPr id="4" name="TextBox 3">
            <a:extLst>
              <a:ext uri="{FF2B5EF4-FFF2-40B4-BE49-F238E27FC236}">
                <a16:creationId xmlns:a16="http://schemas.microsoft.com/office/drawing/2014/main" xmlns="" id="{0E33B9E8-5DA5-4E30-87CC-955A504274D8}"/>
              </a:ext>
            </a:extLst>
          </p:cNvPr>
          <p:cNvSpPr txBox="1"/>
          <p:nvPr/>
        </p:nvSpPr>
        <p:spPr>
          <a:xfrm>
            <a:off x="173421" y="134771"/>
            <a:ext cx="3468413" cy="6740307"/>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Казарки в северных районах обычно год за годом возвращаются на тот участок, который выбрали для гнездования. При этом дочери обычно устраивают свои гнезда недалеко от того места, где гнездится их мать. Неудивительно, что на Ладоге на каждом острове, где сначала появлялось одно гнездо, через несколько лет уже были маленькие колонии казарок.</a:t>
            </a:r>
          </a:p>
          <a:p>
            <a:pPr algn="just"/>
            <a:endParaRPr lang="ru-RU" dirty="0">
              <a:solidFill>
                <a:schemeClr val="bg1"/>
              </a:solidFill>
              <a:latin typeface="Arial" panose="020B0604020202020204" pitchFamily="34" charset="0"/>
              <a:cs typeface="Arial" panose="020B0604020202020204" pitchFamily="34" charset="0"/>
            </a:endParaRPr>
          </a:p>
          <a:p>
            <a:pPr algn="just"/>
            <a:endParaRPr lang="ru-RU" dirty="0">
              <a:solidFill>
                <a:schemeClr val="bg1"/>
              </a:solidFill>
              <a:latin typeface="Arial" panose="020B0604020202020204" pitchFamily="34" charset="0"/>
              <a:cs typeface="Arial" panose="020B0604020202020204" pitchFamily="34" charset="0"/>
            </a:endParaRPr>
          </a:p>
          <a:p>
            <a:pPr algn="just"/>
            <a:endParaRPr lang="ru-RU" dirty="0">
              <a:solidFill>
                <a:schemeClr val="bg1"/>
              </a:solidFill>
              <a:latin typeface="Arial" panose="020B0604020202020204" pitchFamily="34" charset="0"/>
              <a:cs typeface="Arial" panose="020B0604020202020204" pitchFamily="34" charset="0"/>
            </a:endParaRPr>
          </a:p>
          <a:p>
            <a:pPr algn="just"/>
            <a:endParaRPr lang="ru-RU" dirty="0">
              <a:solidFill>
                <a:schemeClr val="bg1"/>
              </a:solidFill>
              <a:latin typeface="Arial" panose="020B0604020202020204" pitchFamily="34" charset="0"/>
              <a:cs typeface="Arial" panose="020B0604020202020204" pitchFamily="34" charset="0"/>
            </a:endParaRPr>
          </a:p>
          <a:p>
            <a:pPr algn="just"/>
            <a:endParaRPr lang="ru-RU" dirty="0">
              <a:solidFill>
                <a:schemeClr val="bg1"/>
              </a:solidFill>
              <a:latin typeface="Arial" panose="020B0604020202020204" pitchFamily="34" charset="0"/>
              <a:cs typeface="Arial" panose="020B0604020202020204" pitchFamily="34" charset="0"/>
            </a:endParaRPr>
          </a:p>
          <a:p>
            <a:pPr algn="just"/>
            <a:endParaRPr lang="ru-RU" sz="800" dirty="0">
              <a:solidFill>
                <a:schemeClr val="bg1"/>
              </a:solidFill>
              <a:latin typeface="Arial" panose="020B0604020202020204" pitchFamily="34" charset="0"/>
              <a:cs typeface="Arial" panose="020B0604020202020204" pitchFamily="34" charset="0"/>
            </a:endParaRPr>
          </a:p>
          <a:p>
            <a:pPr algn="just"/>
            <a:endParaRPr lang="ru-RU" dirty="0">
              <a:solidFill>
                <a:schemeClr val="bg1"/>
              </a:solidFill>
              <a:latin typeface="Arial" panose="020B0604020202020204" pitchFamily="34" charset="0"/>
              <a:cs typeface="Arial" panose="020B0604020202020204" pitchFamily="34" charset="0"/>
            </a:endParaRPr>
          </a:p>
          <a:p>
            <a:pPr algn="just"/>
            <a:r>
              <a:rPr lang="ru-RU" b="1" dirty="0">
                <a:solidFill>
                  <a:schemeClr val="bg1"/>
                </a:solidFill>
                <a:latin typeface="Arial" panose="020B0604020202020204" pitchFamily="34" charset="0"/>
                <a:cs typeface="Arial" panose="020B0604020202020204" pitchFamily="34" charset="0"/>
              </a:rPr>
              <a:t>Заметьте, что гусыни, как и утки выстилают гнездо пуховыми перышками.</a:t>
            </a:r>
          </a:p>
        </p:txBody>
      </p:sp>
    </p:spTree>
    <p:extLst>
      <p:ext uri="{BB962C8B-B14F-4D97-AF65-F5344CB8AC3E}">
        <p14:creationId xmlns:p14="http://schemas.microsoft.com/office/powerpoint/2010/main" val="2263103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017-06-24_049">
            <a:extLst>
              <a:ext uri="{FF2B5EF4-FFF2-40B4-BE49-F238E27FC236}">
                <a16:creationId xmlns:a16="http://schemas.microsoft.com/office/drawing/2014/main" xmlns="" id="{E1FE3091-AF32-45B6-8942-7E4B953AD1D3}"/>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20869"/>
          <a:stretch/>
        </p:blipFill>
        <p:spPr>
          <a:xfrm>
            <a:off x="4051738" y="0"/>
            <a:ext cx="8140262" cy="6858000"/>
          </a:xfrm>
          <a:prstGeom prst="rect">
            <a:avLst/>
          </a:prstGeom>
        </p:spPr>
      </p:pic>
      <p:sp>
        <p:nvSpPr>
          <p:cNvPr id="4" name="TextBox 3">
            <a:extLst>
              <a:ext uri="{FF2B5EF4-FFF2-40B4-BE49-F238E27FC236}">
                <a16:creationId xmlns:a16="http://schemas.microsoft.com/office/drawing/2014/main" xmlns="" id="{ED911B73-5091-465A-8528-05A0D73FCDE7}"/>
              </a:ext>
            </a:extLst>
          </p:cNvPr>
          <p:cNvSpPr txBox="1"/>
          <p:nvPr/>
        </p:nvSpPr>
        <p:spPr>
          <a:xfrm>
            <a:off x="173421" y="134771"/>
            <a:ext cx="3673365" cy="2862322"/>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Казарки питаются наземными травянистыми растениями, и на маленьких островках еды для семьи часто не хватает. Поэтому птицы совершают вояжи на соседние острова, где есть сочная травка. Взрослые птицы, не обремененные еще потомством, легко </a:t>
            </a:r>
            <a:r>
              <a:rPr lang="ru-RU" dirty="0" err="1">
                <a:solidFill>
                  <a:schemeClr val="bg1"/>
                </a:solidFill>
                <a:latin typeface="Arial" panose="020B0604020202020204" pitchFamily="34" charset="0"/>
                <a:cs typeface="Arial" panose="020B0604020202020204" pitchFamily="34" charset="0"/>
              </a:rPr>
              <a:t>преодоле-вают</a:t>
            </a:r>
            <a:r>
              <a:rPr lang="ru-RU" dirty="0">
                <a:solidFill>
                  <a:schemeClr val="bg1"/>
                </a:solidFill>
                <a:latin typeface="Arial" panose="020B0604020202020204" pitchFamily="34" charset="0"/>
                <a:cs typeface="Arial" panose="020B0604020202020204" pitchFamily="34" charset="0"/>
              </a:rPr>
              <a:t> расстояние по воздуху.</a:t>
            </a:r>
          </a:p>
        </p:txBody>
      </p:sp>
    </p:spTree>
    <p:extLst>
      <p:ext uri="{BB962C8B-B14F-4D97-AF65-F5344CB8AC3E}">
        <p14:creationId xmlns:p14="http://schemas.microsoft.com/office/powerpoint/2010/main" val="116433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D0CEF699-AE5D-4C74-A5F0-39227E569337}"/>
              </a:ext>
            </a:extLst>
          </p:cNvPr>
          <p:cNvPicPr>
            <a:picLocks noChangeAspect="1"/>
          </p:cNvPicPr>
          <p:nvPr/>
        </p:nvPicPr>
        <p:blipFill rotWithShape="1">
          <a:blip r:embed="rId2">
            <a:extLst>
              <a:ext uri="{28A0092B-C50C-407E-A947-70E740481C1C}">
                <a14:useLocalDpi xmlns:a14="http://schemas.microsoft.com/office/drawing/2010/main" val="0"/>
              </a:ext>
            </a:extLst>
          </a:blip>
          <a:srcRect t="11398" b="3422"/>
          <a:stretch/>
        </p:blipFill>
        <p:spPr>
          <a:xfrm>
            <a:off x="-1" y="-15446"/>
            <a:ext cx="12192001" cy="6873446"/>
          </a:xfrm>
          <a:prstGeom prst="rect">
            <a:avLst/>
          </a:prstGeom>
        </p:spPr>
      </p:pic>
      <p:sp>
        <p:nvSpPr>
          <p:cNvPr id="5" name="TextBox 4">
            <a:extLst>
              <a:ext uri="{FF2B5EF4-FFF2-40B4-BE49-F238E27FC236}">
                <a16:creationId xmlns:a16="http://schemas.microsoft.com/office/drawing/2014/main" xmlns="" id="{273E11B6-01E7-4310-B26A-040245BD5936}"/>
              </a:ext>
            </a:extLst>
          </p:cNvPr>
          <p:cNvSpPr txBox="1"/>
          <p:nvPr/>
        </p:nvSpPr>
        <p:spPr>
          <a:xfrm>
            <a:off x="265471" y="103240"/>
            <a:ext cx="11783961" cy="1477328"/>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Наши задачи – сосчитать количество гнезд чаек и крачек, записать количество яиц и птенцов, окольцевать молодых птиц. На колонии, как мы уже говорили, нужно все время внимательно смотреть под ноги, чтобы никого не пропустить. И, если смотреть внимательно, удача тебе улыбнется </a:t>
            </a:r>
            <a:r>
              <a:rPr lang="ru-RU" dirty="0">
                <a:solidFill>
                  <a:schemeClr val="bg1"/>
                </a:solidFill>
                <a:latin typeface="Arial" panose="020B0604020202020204" pitchFamily="34" charset="0"/>
                <a:cs typeface="Arial" panose="020B0604020202020204" pitchFamily="34" charset="0"/>
                <a:sym typeface="Wingdings" panose="05000000000000000000" pitchFamily="2" charset="2"/>
              </a:rPr>
              <a:t>. Вот небольшой водоем в центре острова – фактически большая лужа, у берегов которой вольготно растут злаки. Но стоит подойти ближе, как вдруг…</a:t>
            </a: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171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017-06-24_050">
            <a:extLst>
              <a:ext uri="{FF2B5EF4-FFF2-40B4-BE49-F238E27FC236}">
                <a16:creationId xmlns:a16="http://schemas.microsoft.com/office/drawing/2014/main" xmlns="" id="{8A2EBB44-F649-4618-82AB-5F461E3992BA}"/>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1051" b="31619"/>
          <a:stretch/>
        </p:blipFill>
        <p:spPr>
          <a:xfrm>
            <a:off x="1" y="1"/>
            <a:ext cx="12182167" cy="5612523"/>
          </a:xfrm>
          <a:prstGeom prst="rect">
            <a:avLst/>
          </a:prstGeom>
        </p:spPr>
      </p:pic>
      <p:sp>
        <p:nvSpPr>
          <p:cNvPr id="4" name="TextBox 3">
            <a:extLst>
              <a:ext uri="{FF2B5EF4-FFF2-40B4-BE49-F238E27FC236}">
                <a16:creationId xmlns:a16="http://schemas.microsoft.com/office/drawing/2014/main" xmlns="" id="{7F793C64-A718-42FA-9320-FF6B50F1D32A}"/>
              </a:ext>
            </a:extLst>
          </p:cNvPr>
          <p:cNvSpPr txBox="1"/>
          <p:nvPr/>
        </p:nvSpPr>
        <p:spPr>
          <a:xfrm>
            <a:off x="215801" y="5810357"/>
            <a:ext cx="11760397" cy="923330"/>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А вот родителям с детьми приходится отправляться к берегам других островов вплавь. Гусята прекрасно ходят и плавают с первого дня жизни, но летать они могут только после того, как поменяют детский пуховой наряд на взрослое оперение.</a:t>
            </a:r>
          </a:p>
        </p:txBody>
      </p:sp>
    </p:spTree>
    <p:extLst>
      <p:ext uri="{BB962C8B-B14F-4D97-AF65-F5344CB8AC3E}">
        <p14:creationId xmlns:p14="http://schemas.microsoft.com/office/powerpoint/2010/main" val="1868487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017-06-24_052">
            <a:extLst>
              <a:ext uri="{FF2B5EF4-FFF2-40B4-BE49-F238E27FC236}">
                <a16:creationId xmlns:a16="http://schemas.microsoft.com/office/drawing/2014/main" xmlns="" id="{C9946B5E-383E-4614-931A-480CA595FC6A}"/>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40" r="27114"/>
          <a:stretch/>
        </p:blipFill>
        <p:spPr>
          <a:xfrm>
            <a:off x="4698124" y="0"/>
            <a:ext cx="7493876" cy="6858000"/>
          </a:xfrm>
          <a:prstGeom prst="rect">
            <a:avLst/>
          </a:prstGeom>
        </p:spPr>
      </p:pic>
      <p:sp>
        <p:nvSpPr>
          <p:cNvPr id="4" name="TextBox 3">
            <a:extLst>
              <a:ext uri="{FF2B5EF4-FFF2-40B4-BE49-F238E27FC236}">
                <a16:creationId xmlns:a16="http://schemas.microsoft.com/office/drawing/2014/main" xmlns="" id="{781BC6F0-C246-4D38-BFF0-9DF59AF42229}"/>
              </a:ext>
            </a:extLst>
          </p:cNvPr>
          <p:cNvSpPr txBox="1"/>
          <p:nvPr/>
        </p:nvSpPr>
        <p:spPr>
          <a:xfrm>
            <a:off x="194443" y="308192"/>
            <a:ext cx="4235668" cy="5109091"/>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В середине лета семьи казарок можно теперь встретить даже на тех ладожских островах, которые поросли лесом. Там они прогуливаются по побережью, лакомясь сочными растениями, и иногда проходят мимо залежек тюленей, обращая тех в бегство.</a:t>
            </a:r>
          </a:p>
          <a:p>
            <a:pPr algn="just"/>
            <a:endParaRPr lang="ru-RU" dirty="0">
              <a:solidFill>
                <a:schemeClr val="bg1"/>
              </a:solidFill>
              <a:latin typeface="Arial" panose="020B0604020202020204" pitchFamily="34" charset="0"/>
              <a:cs typeface="Arial" panose="020B0604020202020204" pitchFamily="34" charset="0"/>
            </a:endParaRPr>
          </a:p>
          <a:p>
            <a:pPr algn="just"/>
            <a:r>
              <a:rPr lang="ru-RU" dirty="0">
                <a:solidFill>
                  <a:schemeClr val="bg1"/>
                </a:solidFill>
                <a:latin typeface="Arial" panose="020B0604020202020204" pitchFamily="34" charset="0"/>
                <a:cs typeface="Arial" panose="020B0604020202020204" pitchFamily="34" charset="0"/>
              </a:rPr>
              <a:t>В лес они, конечно, не заходят, а зря</a:t>
            </a:r>
            <a:r>
              <a:rPr lang="ru-RU" dirty="0" smtClean="0">
                <a:solidFill>
                  <a:schemeClr val="bg1"/>
                </a:solidFill>
                <a:latin typeface="Arial" panose="020B0604020202020204" pitchFamily="34" charset="0"/>
                <a:cs typeface="Arial" panose="020B0604020202020204" pitchFamily="34" charset="0"/>
              </a:rPr>
              <a:t>!</a:t>
            </a:r>
          </a:p>
          <a:p>
            <a:pPr algn="just"/>
            <a:endParaRPr lang="ru-RU" dirty="0">
              <a:solidFill>
                <a:schemeClr val="bg1"/>
              </a:solidFill>
              <a:latin typeface="Arial" panose="020B0604020202020204" pitchFamily="34" charset="0"/>
              <a:cs typeface="Arial" panose="020B0604020202020204" pitchFamily="34" charset="0"/>
            </a:endParaRPr>
          </a:p>
          <a:p>
            <a:pPr algn="just"/>
            <a:endParaRPr lang="ru-RU" dirty="0" smtClean="0">
              <a:solidFill>
                <a:schemeClr val="bg1"/>
              </a:solidFill>
              <a:latin typeface="Arial" panose="020B0604020202020204" pitchFamily="34" charset="0"/>
              <a:cs typeface="Arial" panose="020B0604020202020204" pitchFamily="34" charset="0"/>
            </a:endParaRPr>
          </a:p>
          <a:p>
            <a:pPr algn="just"/>
            <a:r>
              <a:rPr lang="ru-RU" sz="2200" b="1" dirty="0" smtClean="0">
                <a:solidFill>
                  <a:srgbClr val="002060"/>
                </a:solidFill>
                <a:latin typeface="Arial" panose="020B0604020202020204" pitchFamily="34" charset="0"/>
                <a:cs typeface="Arial" panose="020B0604020202020204" pitchFamily="34" charset="0"/>
              </a:rPr>
              <a:t>В </a:t>
            </a:r>
            <a:r>
              <a:rPr lang="ru-RU" sz="2200" b="1" dirty="0">
                <a:solidFill>
                  <a:srgbClr val="002060"/>
                </a:solidFill>
                <a:latin typeface="Arial" panose="020B0604020202020204" pitchFamily="34" charset="0"/>
                <a:cs typeface="Arial" panose="020B0604020202020204" pitchFamily="34" charset="0"/>
              </a:rPr>
              <a:t>лесу на небольшом ладожском острове тоже можно встретить множество животных. Но об этом в следующий раз.</a:t>
            </a:r>
          </a:p>
        </p:txBody>
      </p:sp>
    </p:spTree>
    <p:extLst>
      <p:ext uri="{BB962C8B-B14F-4D97-AF65-F5344CB8AC3E}">
        <p14:creationId xmlns:p14="http://schemas.microsoft.com/office/powerpoint/2010/main" val="3500931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17-06-23_066">
            <a:extLst>
              <a:ext uri="{FF2B5EF4-FFF2-40B4-BE49-F238E27FC236}">
                <a16:creationId xmlns:a16="http://schemas.microsoft.com/office/drawing/2014/main" xmlns="" id="{0E3647B8-A676-4649-B146-5454EC61D483}"/>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4106" t="12002" b="27526"/>
          <a:stretch/>
        </p:blipFill>
        <p:spPr>
          <a:xfrm>
            <a:off x="0" y="1135626"/>
            <a:ext cx="12192000" cy="5722374"/>
          </a:xfrm>
          <a:prstGeom prst="rect">
            <a:avLst/>
          </a:prstGeom>
        </p:spPr>
      </p:pic>
      <p:sp>
        <p:nvSpPr>
          <p:cNvPr id="3" name="TextBox 2">
            <a:extLst>
              <a:ext uri="{FF2B5EF4-FFF2-40B4-BE49-F238E27FC236}">
                <a16:creationId xmlns:a16="http://schemas.microsoft.com/office/drawing/2014/main" xmlns="" id="{771E8C0B-ED36-4244-AD6F-FA19E9243B89}"/>
              </a:ext>
            </a:extLst>
          </p:cNvPr>
          <p:cNvSpPr txBox="1"/>
          <p:nvPr/>
        </p:nvSpPr>
        <p:spPr>
          <a:xfrm>
            <a:off x="265471" y="103240"/>
            <a:ext cx="11783961" cy="923330"/>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Из зарослей травы с шумом вылетает хохлатая чернеть. Издавая крайне недовольное кряканье, явно ругая нас самыми страшными утиными ругательствами, она отлетает на небольшое расстояние от острова и садится на воду, мрачно наблюдая оттуда за нашими действиями.</a:t>
            </a:r>
          </a:p>
        </p:txBody>
      </p:sp>
    </p:spTree>
    <p:extLst>
      <p:ext uri="{BB962C8B-B14F-4D97-AF65-F5344CB8AC3E}">
        <p14:creationId xmlns:p14="http://schemas.microsoft.com/office/powerpoint/2010/main" val="271108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BDBDC7C-ACB2-46A6-B8A0-C2FA15C46DE3}"/>
              </a:ext>
            </a:extLst>
          </p:cNvPr>
          <p:cNvSpPr txBox="1"/>
          <p:nvPr/>
        </p:nvSpPr>
        <p:spPr>
          <a:xfrm>
            <a:off x="265472" y="103240"/>
            <a:ext cx="4129548" cy="2862322"/>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А наши действия вполне понятны и предсказуемы. В такие моменты главное – заметить место, с которого взлетела птица. И вот уже мы аккуратно разводим руками длинные стебли… Предчувствия не подвели – под прикрытием зарослей травы в уютной лунке лежат яйца. Наша чернеть начала готовиться к насиживанию.</a:t>
            </a:r>
          </a:p>
        </p:txBody>
      </p:sp>
      <p:pic>
        <p:nvPicPr>
          <p:cNvPr id="3" name="Рисунок 2" descr="IMG_9944">
            <a:extLst>
              <a:ext uri="{FF2B5EF4-FFF2-40B4-BE49-F238E27FC236}">
                <a16:creationId xmlns:a16="http://schemas.microsoft.com/office/drawing/2014/main" xmlns="" id="{7B9D419E-9465-48DA-B2F9-E78CA5BA34E5}"/>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8603" r="7849"/>
          <a:stretch/>
        </p:blipFill>
        <p:spPr>
          <a:xfrm>
            <a:off x="4552336" y="0"/>
            <a:ext cx="7639664" cy="6858000"/>
          </a:xfrm>
          <a:prstGeom prst="rect">
            <a:avLst/>
          </a:prstGeom>
        </p:spPr>
      </p:pic>
    </p:spTree>
    <p:extLst>
      <p:ext uri="{BB962C8B-B14F-4D97-AF65-F5344CB8AC3E}">
        <p14:creationId xmlns:p14="http://schemas.microsoft.com/office/powerpoint/2010/main" val="3880458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45F1C41-690F-40A0-AA4B-E984A9D467E1}"/>
              </a:ext>
            </a:extLst>
          </p:cNvPr>
          <p:cNvSpPr txBox="1"/>
          <p:nvPr/>
        </p:nvSpPr>
        <p:spPr>
          <a:xfrm>
            <a:off x="162233" y="117989"/>
            <a:ext cx="3908322" cy="6186309"/>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Утки часто устраивают свои гнезда в куртинах злаков, под кустами или под можжевельниками, которых так много на ладожских островах. Найденная в этот раз кладка еще не закончена, потому что доведенное до совершенства утиное гнездо должно выглядеть несколько иначе.</a:t>
            </a:r>
          </a:p>
          <a:p>
            <a:pPr algn="just"/>
            <a:r>
              <a:rPr lang="ru-RU" dirty="0">
                <a:solidFill>
                  <a:schemeClr val="bg1"/>
                </a:solidFill>
                <a:latin typeface="Arial" panose="020B0604020202020204" pitchFamily="34" charset="0"/>
                <a:cs typeface="Arial" panose="020B0604020202020204" pitchFamily="34" charset="0"/>
              </a:rPr>
              <a:t>В отличие от наших хороших знакомых чаек и крачек утки начинают насиживать яйца после того, как отложат последнее. Так что несколько дней будущая мать откладывает по одному яичку и только потом усаживается на кладку. Благодаря такому подходу все птенцы вылупляются одновременно и всем выводком сопровождают свою маму во всех ее перемещениях</a:t>
            </a:r>
          </a:p>
        </p:txBody>
      </p:sp>
      <p:pic>
        <p:nvPicPr>
          <p:cNvPr id="5" name="Рисунок 4" descr="2010-06-27_0025">
            <a:extLst>
              <a:ext uri="{FF2B5EF4-FFF2-40B4-BE49-F238E27FC236}">
                <a16:creationId xmlns:a16="http://schemas.microsoft.com/office/drawing/2014/main" xmlns="" id="{7CBE5EAD-20DF-4B45-9D20-954DC67404B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2798" r="6535"/>
          <a:stretch/>
        </p:blipFill>
        <p:spPr>
          <a:xfrm>
            <a:off x="4288785" y="1"/>
            <a:ext cx="7903215" cy="6858000"/>
          </a:xfrm>
          <a:prstGeom prst="rect">
            <a:avLst/>
          </a:prstGeom>
        </p:spPr>
      </p:pic>
    </p:spTree>
    <p:extLst>
      <p:ext uri="{BB962C8B-B14F-4D97-AF65-F5344CB8AC3E}">
        <p14:creationId xmlns:p14="http://schemas.microsoft.com/office/powerpoint/2010/main" val="200686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8095393-FB19-4D44-A10E-475F061EC6FF}"/>
              </a:ext>
            </a:extLst>
          </p:cNvPr>
          <p:cNvSpPr txBox="1"/>
          <p:nvPr/>
        </p:nvSpPr>
        <p:spPr>
          <a:xfrm>
            <a:off x="7669161" y="162235"/>
            <a:ext cx="4350775" cy="3693319"/>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Так вот, утки (и в том числе и хохлатая чернеть) находит подходящее место для гнезда и начинает сооружать конструкцию, как правило, из сухой травы. Но отложив первые несколько яиц, будущая мать начинает совершенствовать свою постройку, буквально жертвуя при этом собой. Клювом она выдирает у себя с живота и груди перья, причем только пуховые – маленькие, лёгкие и очень-очень тёплые. Этим пухом самка бережно выстилает свое гнездо </a:t>
            </a:r>
          </a:p>
        </p:txBody>
      </p:sp>
      <p:pic>
        <p:nvPicPr>
          <p:cNvPr id="4" name="Рисунок 3">
            <a:extLst>
              <a:ext uri="{FF2B5EF4-FFF2-40B4-BE49-F238E27FC236}">
                <a16:creationId xmlns:a16="http://schemas.microsoft.com/office/drawing/2014/main" xmlns="" id="{CDB5C7AC-B5C0-42AD-A00B-093CB587C334}"/>
              </a:ext>
            </a:extLst>
          </p:cNvPr>
          <p:cNvPicPr>
            <a:picLocks noChangeAspect="1"/>
          </p:cNvPicPr>
          <p:nvPr/>
        </p:nvPicPr>
        <p:blipFill rotWithShape="1">
          <a:blip r:embed="rId2">
            <a:extLst>
              <a:ext uri="{28A0092B-C50C-407E-A947-70E740481C1C}">
                <a14:useLocalDpi xmlns:a14="http://schemas.microsoft.com/office/drawing/2010/main" val="0"/>
              </a:ext>
            </a:extLst>
          </a:blip>
          <a:srcRect l="12849" r="5376"/>
          <a:stretch/>
        </p:blipFill>
        <p:spPr>
          <a:xfrm>
            <a:off x="1" y="0"/>
            <a:ext cx="7477432" cy="6858000"/>
          </a:xfrm>
          <a:prstGeom prst="rect">
            <a:avLst/>
          </a:prstGeom>
        </p:spPr>
      </p:pic>
      <p:pic>
        <p:nvPicPr>
          <p:cNvPr id="5" name="Рисунок 4" descr="2011-06-07_0001">
            <a:extLst>
              <a:ext uri="{FF2B5EF4-FFF2-40B4-BE49-F238E27FC236}">
                <a16:creationId xmlns:a16="http://schemas.microsoft.com/office/drawing/2014/main" xmlns="" id="{682FD4E7-B42B-42D6-B5F5-711C7769E244}"/>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59657" t="23369" r="25858" b="42867"/>
          <a:stretch/>
        </p:blipFill>
        <p:spPr>
          <a:xfrm rot="16200000">
            <a:off x="8469614" y="3233932"/>
            <a:ext cx="2727747" cy="4107425"/>
          </a:xfrm>
          <a:prstGeom prst="rect">
            <a:avLst/>
          </a:prstGeom>
        </p:spPr>
      </p:pic>
    </p:spTree>
    <p:extLst>
      <p:ext uri="{BB962C8B-B14F-4D97-AF65-F5344CB8AC3E}">
        <p14:creationId xmlns:p14="http://schemas.microsoft.com/office/powerpoint/2010/main" val="312464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C8FDD67-B026-4F59-BD1D-0F005E3B402E}"/>
              </a:ext>
            </a:extLst>
          </p:cNvPr>
          <p:cNvSpPr txBox="1"/>
          <p:nvPr/>
        </p:nvSpPr>
        <p:spPr>
          <a:xfrm>
            <a:off x="7551175" y="162235"/>
            <a:ext cx="4468762" cy="4247317"/>
          </a:xfrm>
          <a:prstGeom prst="rect">
            <a:avLst/>
          </a:prstGeom>
          <a:noFill/>
        </p:spPr>
        <p:txBody>
          <a:bodyPr wrap="square" rtlCol="0">
            <a:spAutoFit/>
          </a:bodyPr>
          <a:lstStyle/>
          <a:p>
            <a:pPr algn="just"/>
            <a:r>
              <a:rPr lang="ru-RU" dirty="0">
                <a:solidFill>
                  <a:schemeClr val="bg1"/>
                </a:solidFill>
                <a:latin typeface="Arial" panose="020B0604020202020204" pitchFamily="34" charset="0"/>
                <a:cs typeface="Arial" panose="020B0604020202020204" pitchFamily="34" charset="0"/>
              </a:rPr>
              <a:t>Когда утка на время покидает гнездо (ведь нужно же несчастной матери, в одиночку насиживающей кладку, иногда поесть?!), она бережно прикрывает яйца пухом. Таким способом она защищает их не только от охлаждения (получается своеобразная тёплая пуховая «шуба» для яиц), но и от хищников. Яйца у уток не имеют маскировочной окраски – они светлые: у некоторых видов белые, у некоторых – зеленоватые, у других – желтоватые), и хищник легко заметил бы их с воздуха. Но пёстрый пух надежно маскирует кладку от врагов.</a:t>
            </a:r>
          </a:p>
        </p:txBody>
      </p:sp>
      <p:pic>
        <p:nvPicPr>
          <p:cNvPr id="6" name="Рисунок 5">
            <a:extLst>
              <a:ext uri="{FF2B5EF4-FFF2-40B4-BE49-F238E27FC236}">
                <a16:creationId xmlns:a16="http://schemas.microsoft.com/office/drawing/2014/main" xmlns="" id="{5EEE5E45-E8AE-4D40-BD5F-3785BB9829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45" t="8046" r="12528"/>
          <a:stretch/>
        </p:blipFill>
        <p:spPr>
          <a:xfrm>
            <a:off x="0" y="13459"/>
            <a:ext cx="7346731" cy="6844541"/>
          </a:xfrm>
          <a:prstGeom prst="rect">
            <a:avLst/>
          </a:prstGeom>
        </p:spPr>
      </p:pic>
    </p:spTree>
    <p:extLst>
      <p:ext uri="{BB962C8B-B14F-4D97-AF65-F5344CB8AC3E}">
        <p14:creationId xmlns:p14="http://schemas.microsoft.com/office/powerpoint/2010/main" val="635949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D6317B2C-EC77-4EAF-BC4C-B11E676B52A0}"/>
              </a:ext>
            </a:extLst>
          </p:cNvPr>
          <p:cNvPicPr>
            <a:picLocks noChangeAspect="1"/>
          </p:cNvPicPr>
          <p:nvPr/>
        </p:nvPicPr>
        <p:blipFill rotWithShape="1">
          <a:blip r:embed="rId2">
            <a:extLst>
              <a:ext uri="{28A0092B-C50C-407E-A947-70E740481C1C}">
                <a14:useLocalDpi xmlns:a14="http://schemas.microsoft.com/office/drawing/2010/main" val="0"/>
              </a:ext>
            </a:extLst>
          </a:blip>
          <a:srcRect t="1" b="26466"/>
          <a:stretch/>
        </p:blipFill>
        <p:spPr>
          <a:xfrm>
            <a:off x="-1" y="-1"/>
            <a:ext cx="12192001" cy="5958349"/>
          </a:xfrm>
          <a:prstGeom prst="rect">
            <a:avLst/>
          </a:prstGeom>
        </p:spPr>
      </p:pic>
    </p:spTree>
    <p:extLst>
      <p:ext uri="{BB962C8B-B14F-4D97-AF65-F5344CB8AC3E}">
        <p14:creationId xmlns:p14="http://schemas.microsoft.com/office/powerpoint/2010/main" val="75598622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1937</Words>
  <Application>Microsoft Office PowerPoint</Application>
  <PresentationFormat>Широкоэкранный</PresentationFormat>
  <Paragraphs>55</Paragraphs>
  <Slides>31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31</vt:i4>
      </vt:variant>
    </vt:vector>
  </HeadingPairs>
  <TitlesOfParts>
    <vt:vector size="36" baseType="lpstr">
      <vt:lpstr>Arial</vt:lpstr>
      <vt:lpstr>Calibri</vt:lpstr>
      <vt:lpstr>Calibri Light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Фотоальбом</dc:title>
  <dc:creator>Мария Соколовская</dc:creator>
  <cp:lastModifiedBy>Maria</cp:lastModifiedBy>
  <cp:revision>32</cp:revision>
  <dcterms:created xsi:type="dcterms:W3CDTF">2020-06-30T16:33:22Z</dcterms:created>
  <dcterms:modified xsi:type="dcterms:W3CDTF">2024-03-26T16:08:50Z</dcterms:modified>
</cp:coreProperties>
</file>